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71" r:id="rId3"/>
    <p:sldId id="257" r:id="rId4"/>
    <p:sldId id="262" r:id="rId5"/>
    <p:sldId id="272" r:id="rId6"/>
    <p:sldId id="268" r:id="rId7"/>
    <p:sldId id="269" r:id="rId8"/>
    <p:sldId id="273" r:id="rId9"/>
    <p:sldId id="274" r:id="rId10"/>
    <p:sldId id="270" r:id="rId11"/>
    <p:sldId id="263" r:id="rId12"/>
    <p:sldId id="275" r:id="rId13"/>
    <p:sldId id="264" r:id="rId14"/>
    <p:sldId id="276" r:id="rId15"/>
    <p:sldId id="279" r:id="rId16"/>
    <p:sldId id="277" r:id="rId17"/>
    <p:sldId id="278" r:id="rId18"/>
    <p:sldId id="259" r:id="rId19"/>
    <p:sldId id="26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D73207F-1DBD-44A3-AD3B-AFBCBEB8E9BF}">
          <p14:sldIdLst>
            <p14:sldId id="256"/>
            <p14:sldId id="271"/>
            <p14:sldId id="257"/>
            <p14:sldId id="262"/>
            <p14:sldId id="272"/>
            <p14:sldId id="268"/>
            <p14:sldId id="269"/>
            <p14:sldId id="273"/>
            <p14:sldId id="274"/>
            <p14:sldId id="270"/>
            <p14:sldId id="263"/>
            <p14:sldId id="275"/>
            <p14:sldId id="264"/>
            <p14:sldId id="276"/>
            <p14:sldId id="279"/>
            <p14:sldId id="277"/>
            <p14:sldId id="278"/>
            <p14:sldId id="259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1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59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408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379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1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8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7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0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67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805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81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5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156C7-0CE3-4AD1-8DCB-B757035BFE0D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0E426-BB26-48E6-8A37-7185C16FC9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02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obyexample.com/" TargetMode="External"/><Relationship Id="rId2" Type="http://schemas.openxmlformats.org/officeDocument/2006/relationships/hyperlink" Target="https://golang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wonderfo/wonderfogo/wiki" TargetMode="External"/><Relationship Id="rId4" Type="http://schemas.openxmlformats.org/officeDocument/2006/relationships/hyperlink" Target="https://play.golang.org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doc/instal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3C5FE-753A-4DA8-B0C4-CE68D3B0A7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 Language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BEFBF6-AF59-4CD5-A7FC-5978279A61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0562" y="4705301"/>
            <a:ext cx="7507111" cy="62565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Sally Tong</a:t>
            </a:r>
          </a:p>
          <a:p>
            <a:r>
              <a:rPr lang="en-US"/>
              <a:t>2018-03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002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81BC-96B9-4A83-8481-7F74465D1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4005"/>
            <a:ext cx="10515600" cy="1325563"/>
          </a:xfrm>
        </p:spPr>
        <p:txBody>
          <a:bodyPr/>
          <a:lstStyle/>
          <a:p>
            <a:r>
              <a:rPr lang="en-US" dirty="0"/>
              <a:t>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FDB08-8C5A-4CB2-A6DD-32439300D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It is automatically known to be interface simply by virtue of whether or not Go can find methods of the indicated signature in scope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D38D43-8A58-4B11-A5E0-05B0C6BE29A9}"/>
              </a:ext>
            </a:extLst>
          </p:cNvPr>
          <p:cNvSpPr/>
          <p:nvPr/>
        </p:nvSpPr>
        <p:spPr>
          <a:xfrm>
            <a:off x="1059263" y="2141104"/>
            <a:ext cx="436913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type Apple struct {</a:t>
            </a:r>
          </a:p>
          <a:p>
            <a:r>
              <a:rPr lang="en-US" dirty="0"/>
              <a:t> </a:t>
            </a:r>
            <a:r>
              <a:rPr lang="en-US" dirty="0" err="1"/>
              <a:t>JuicePecent</a:t>
            </a:r>
            <a:r>
              <a:rPr lang="en-US" dirty="0"/>
              <a:t> </a:t>
            </a:r>
            <a:r>
              <a:rPr lang="en-US" dirty="0" err="1"/>
              <a:t>int</a:t>
            </a:r>
            <a:endParaRPr lang="en-US" dirty="0"/>
          </a:p>
          <a:p>
            <a:r>
              <a:rPr lang="en-US" dirty="0"/>
              <a:t>}</a:t>
            </a:r>
          </a:p>
          <a:p>
            <a:r>
              <a:rPr lang="en-US" dirty="0"/>
              <a:t>type Orange struct {</a:t>
            </a:r>
          </a:p>
          <a:p>
            <a:r>
              <a:rPr lang="en-US" dirty="0"/>
              <a:t> </a:t>
            </a:r>
            <a:r>
              <a:rPr lang="en-US" dirty="0" err="1"/>
              <a:t>JuicePecent</a:t>
            </a:r>
            <a:r>
              <a:rPr lang="en-US" dirty="0"/>
              <a:t> </a:t>
            </a:r>
            <a:r>
              <a:rPr lang="en-US" dirty="0" err="1"/>
              <a:t>int</a:t>
            </a:r>
            <a:endParaRPr lang="en-US" dirty="0"/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 err="1"/>
              <a:t>func</a:t>
            </a:r>
            <a:r>
              <a:rPr lang="en-US" dirty="0"/>
              <a:t> (a Apple) </a:t>
            </a:r>
            <a:r>
              <a:rPr lang="en-US" dirty="0">
                <a:solidFill>
                  <a:srgbClr val="FF0000"/>
                </a:solidFill>
              </a:rPr>
              <a:t>Juicing</a:t>
            </a:r>
            <a:r>
              <a:rPr lang="en-US" dirty="0"/>
              <a:t>() {</a:t>
            </a:r>
          </a:p>
          <a:p>
            <a:r>
              <a:rPr lang="en-US" dirty="0" err="1"/>
              <a:t>fmt.Printf</a:t>
            </a:r>
            <a:r>
              <a:rPr lang="en-US" dirty="0"/>
              <a:t>("Juicing an Apple! Got %d juice\n", </a:t>
            </a:r>
            <a:r>
              <a:rPr lang="en-US" dirty="0" err="1"/>
              <a:t>a.JuicePecent</a:t>
            </a:r>
            <a:r>
              <a:rPr lang="en-US" dirty="0"/>
              <a:t>)</a:t>
            </a:r>
          </a:p>
          <a:p>
            <a:r>
              <a:rPr lang="en-US" dirty="0"/>
              <a:t>}</a:t>
            </a:r>
          </a:p>
          <a:p>
            <a:r>
              <a:rPr lang="en-US" dirty="0" err="1"/>
              <a:t>func</a:t>
            </a:r>
            <a:r>
              <a:rPr lang="en-US" dirty="0"/>
              <a:t> (o Orange) </a:t>
            </a:r>
            <a:r>
              <a:rPr lang="en-US" dirty="0">
                <a:solidFill>
                  <a:srgbClr val="FF0000"/>
                </a:solidFill>
              </a:rPr>
              <a:t>Juicing</a:t>
            </a:r>
            <a:r>
              <a:rPr lang="en-US" dirty="0"/>
              <a:t>() {</a:t>
            </a:r>
          </a:p>
          <a:p>
            <a:r>
              <a:rPr lang="en-US" dirty="0" err="1"/>
              <a:t>fmt.Printf</a:t>
            </a:r>
            <a:r>
              <a:rPr lang="en-US" dirty="0"/>
              <a:t>("Juicing an Orange! Got %d juice\n", </a:t>
            </a:r>
            <a:r>
              <a:rPr lang="en-US" dirty="0" err="1"/>
              <a:t>o.JuicePecent</a:t>
            </a:r>
            <a:r>
              <a:rPr lang="en-US" dirty="0"/>
              <a:t>)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233FEC-BBD6-4238-A4FC-A8CC45D991C9}"/>
              </a:ext>
            </a:extLst>
          </p:cNvPr>
          <p:cNvSpPr/>
          <p:nvPr/>
        </p:nvSpPr>
        <p:spPr>
          <a:xfrm>
            <a:off x="5649463" y="2516007"/>
            <a:ext cx="436913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type Fruit </a:t>
            </a:r>
            <a:r>
              <a:rPr lang="en-US" dirty="0">
                <a:solidFill>
                  <a:srgbClr val="FF0000"/>
                </a:solidFill>
              </a:rPr>
              <a:t>interface</a:t>
            </a:r>
            <a:r>
              <a:rPr lang="en-US" dirty="0"/>
              <a:t> {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Juicing</a:t>
            </a:r>
            <a:r>
              <a:rPr lang="en-US" dirty="0"/>
              <a:t>()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 err="1"/>
              <a:t>func</a:t>
            </a:r>
            <a:r>
              <a:rPr lang="en-US" dirty="0"/>
              <a:t> </a:t>
            </a:r>
            <a:r>
              <a:rPr lang="en-US" dirty="0" err="1"/>
              <a:t>JuicingFriuit</a:t>
            </a:r>
            <a:r>
              <a:rPr lang="en-US" dirty="0"/>
              <a:t>(f Fruit) {</a:t>
            </a:r>
          </a:p>
          <a:p>
            <a:pPr lvl="1"/>
            <a:r>
              <a:rPr lang="en-US" dirty="0" err="1"/>
              <a:t>fmt.Println</a:t>
            </a:r>
            <a:r>
              <a:rPr lang="en-US" dirty="0"/>
              <a:t>(“Juicing Fruit...")</a:t>
            </a:r>
          </a:p>
          <a:p>
            <a:pPr lvl="1"/>
            <a:r>
              <a:rPr lang="en-US" dirty="0"/>
              <a:t> f. Juicing()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 err="1"/>
              <a:t>func</a:t>
            </a:r>
            <a:r>
              <a:rPr lang="en-US" dirty="0"/>
              <a:t> main() {</a:t>
            </a:r>
          </a:p>
          <a:p>
            <a:pPr lvl="1"/>
            <a:r>
              <a:rPr lang="en-US" dirty="0"/>
              <a:t>apple := Apple{80}</a:t>
            </a:r>
          </a:p>
          <a:p>
            <a:pPr lvl="1"/>
            <a:r>
              <a:rPr lang="en-US" dirty="0"/>
              <a:t>orange := Orange{90}</a:t>
            </a:r>
          </a:p>
          <a:p>
            <a:pPr lvl="1"/>
            <a:r>
              <a:rPr lang="en-US" dirty="0" err="1"/>
              <a:t>JuicingFriuit</a:t>
            </a:r>
            <a:r>
              <a:rPr lang="en-US" dirty="0"/>
              <a:t>(apple)</a:t>
            </a:r>
          </a:p>
          <a:p>
            <a:pPr lvl="1"/>
            <a:r>
              <a:rPr lang="en-US" dirty="0" err="1"/>
              <a:t>JuicingFriuit</a:t>
            </a:r>
            <a:r>
              <a:rPr lang="en-US" dirty="0"/>
              <a:t>(orange)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72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84BE7-6D72-4569-B0D5-5A5BFA07B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605"/>
            <a:ext cx="10515600" cy="1325563"/>
          </a:xfrm>
        </p:spPr>
        <p:txBody>
          <a:bodyPr/>
          <a:lstStyle/>
          <a:p>
            <a:r>
              <a:rPr lang="en-US"/>
              <a:t>GoRountine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93C04-41FF-465D-98EE-AC39CE145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A goroutine is similar to a thread, but take memory less than thread</a:t>
            </a:r>
          </a:p>
          <a:p>
            <a:r>
              <a:rPr lang="en-US" dirty="0"/>
              <a:t>it is scheduled by Go, not the OS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039AF8-78BD-4B7C-8BCF-7242820219ED}"/>
              </a:ext>
            </a:extLst>
          </p:cNvPr>
          <p:cNvSpPr/>
          <p:nvPr/>
        </p:nvSpPr>
        <p:spPr>
          <a:xfrm>
            <a:off x="838200" y="2289949"/>
            <a:ext cx="436913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package main</a:t>
            </a:r>
          </a:p>
          <a:p>
            <a:r>
              <a:rPr lang="en-US" b="1" dirty="0"/>
              <a:t>import </a:t>
            </a:r>
            <a:r>
              <a:rPr lang="en-US" dirty="0"/>
              <a:t>(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fmt</a:t>
            </a:r>
            <a:r>
              <a:rPr lang="en-US" dirty="0"/>
              <a:t>"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"time"</a:t>
            </a:r>
          </a:p>
          <a:p>
            <a:r>
              <a:rPr lang="en-US" dirty="0"/>
              <a:t>)</a:t>
            </a:r>
          </a:p>
          <a:p>
            <a:r>
              <a:rPr lang="en-US" b="1" dirty="0" err="1"/>
              <a:t>func</a:t>
            </a:r>
            <a:r>
              <a:rPr lang="en-US" b="1" dirty="0"/>
              <a:t> main</a:t>
            </a:r>
            <a:r>
              <a:rPr lang="en-US" dirty="0"/>
              <a:t>() {</a:t>
            </a:r>
          </a:p>
          <a:p>
            <a:pPr lvl="1"/>
            <a:r>
              <a:rPr lang="en-US" dirty="0" err="1"/>
              <a:t>fmt.Println</a:t>
            </a:r>
            <a:r>
              <a:rPr lang="en-US" dirty="0"/>
              <a:t>("start")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go</a:t>
            </a:r>
            <a:r>
              <a:rPr lang="en-US" b="1" dirty="0"/>
              <a:t> </a:t>
            </a:r>
            <a:r>
              <a:rPr lang="en-US" dirty="0"/>
              <a:t>process()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time.Sleep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time.Millisecond</a:t>
            </a:r>
            <a:r>
              <a:rPr lang="en-US" dirty="0">
                <a:solidFill>
                  <a:srgbClr val="FF0000"/>
                </a:solidFill>
              </a:rPr>
              <a:t> * 10)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fmt.Println</a:t>
            </a:r>
            <a:r>
              <a:rPr lang="en-US" dirty="0">
                <a:solidFill>
                  <a:srgbClr val="FF0000"/>
                </a:solidFill>
              </a:rPr>
              <a:t>("done")</a:t>
            </a:r>
          </a:p>
          <a:p>
            <a:r>
              <a:rPr lang="en-US" dirty="0"/>
              <a:t>}</a:t>
            </a:r>
          </a:p>
          <a:p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/>
              <a:t>process() {</a:t>
            </a:r>
          </a:p>
          <a:p>
            <a:r>
              <a:rPr lang="en-US" dirty="0"/>
              <a:t>         </a:t>
            </a:r>
            <a:r>
              <a:rPr lang="en-US" dirty="0" err="1"/>
              <a:t>fmt.Println</a:t>
            </a:r>
            <a:r>
              <a:rPr lang="en-US" dirty="0"/>
              <a:t>("processing")</a:t>
            </a:r>
          </a:p>
          <a:p>
            <a:r>
              <a:rPr lang="en-US" dirty="0"/>
              <a:t>}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BB1006-1FDF-4058-8389-BF0FDB919468}"/>
              </a:ext>
            </a:extLst>
          </p:cNvPr>
          <p:cNvSpPr/>
          <p:nvPr/>
        </p:nvSpPr>
        <p:spPr>
          <a:xfrm>
            <a:off x="5021663" y="2289949"/>
            <a:ext cx="4369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4D5167-9469-4BDC-9122-469FFEDFF53F}"/>
              </a:ext>
            </a:extLst>
          </p:cNvPr>
          <p:cNvSpPr/>
          <p:nvPr/>
        </p:nvSpPr>
        <p:spPr>
          <a:xfrm>
            <a:off x="5911738" y="2659281"/>
            <a:ext cx="502252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Use </a:t>
            </a:r>
            <a:r>
              <a:rPr lang="en-US" b="1" dirty="0">
                <a:solidFill>
                  <a:srgbClr val="FF0000"/>
                </a:solidFill>
              </a:rPr>
              <a:t>go</a:t>
            </a:r>
            <a:r>
              <a:rPr lang="en-US" b="1" dirty="0"/>
              <a:t> keyword to start a goroutine </a:t>
            </a:r>
          </a:p>
          <a:p>
            <a:endParaRPr lang="en-US" b="1" dirty="0"/>
          </a:p>
          <a:p>
            <a:r>
              <a:rPr lang="en-US" b="1" dirty="0"/>
              <a:t>go routine run with main thread at same time</a:t>
            </a:r>
          </a:p>
          <a:p>
            <a:endParaRPr lang="en-US" b="1" dirty="0"/>
          </a:p>
          <a:p>
            <a:pPr marL="285750" indent="-285750">
              <a:buFontTx/>
              <a:buChar char="-"/>
            </a:pPr>
            <a:endParaRPr lang="en-US" b="1" dirty="0"/>
          </a:p>
          <a:p>
            <a:endParaRPr lang="en-US" b="1" dirty="0"/>
          </a:p>
          <a:p>
            <a:r>
              <a:rPr lang="en-US" b="1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18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xplosion: 8 Points 3">
            <a:extLst>
              <a:ext uri="{FF2B5EF4-FFF2-40B4-BE49-F238E27FC236}">
                <a16:creationId xmlns:a16="http://schemas.microsoft.com/office/drawing/2014/main" id="{CD08A99F-06DC-4D0F-9302-44013D1BCB0A}"/>
              </a:ext>
            </a:extLst>
          </p:cNvPr>
          <p:cNvSpPr/>
          <p:nvPr/>
        </p:nvSpPr>
        <p:spPr>
          <a:xfrm>
            <a:off x="9324419" y="4863128"/>
            <a:ext cx="2725444" cy="1859872"/>
          </a:xfrm>
          <a:prstGeom prst="irregularSeal1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84BE7-6D72-4569-B0D5-5A5BFA07B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605"/>
            <a:ext cx="10515600" cy="1325563"/>
          </a:xfrm>
        </p:spPr>
        <p:txBody>
          <a:bodyPr/>
          <a:lstStyle/>
          <a:p>
            <a:r>
              <a:rPr lang="en-US" dirty="0" err="1"/>
              <a:t>GoRountine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039AF8-78BD-4B7C-8BCF-7242820219ED}"/>
              </a:ext>
            </a:extLst>
          </p:cNvPr>
          <p:cNvSpPr/>
          <p:nvPr/>
        </p:nvSpPr>
        <p:spPr>
          <a:xfrm>
            <a:off x="838200" y="1166842"/>
            <a:ext cx="436913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package main</a:t>
            </a:r>
          </a:p>
          <a:p>
            <a:r>
              <a:rPr lang="en-US" b="1" dirty="0"/>
              <a:t>import </a:t>
            </a:r>
            <a:r>
              <a:rPr lang="en-US" dirty="0"/>
              <a:t>(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fmt</a:t>
            </a:r>
            <a:r>
              <a:rPr lang="en-US" dirty="0"/>
              <a:t>"</a:t>
            </a:r>
          </a:p>
          <a:p>
            <a:pPr lvl="1"/>
            <a:r>
              <a:rPr lang="en-US" dirty="0"/>
              <a:t>"time"</a:t>
            </a:r>
          </a:p>
          <a:p>
            <a:r>
              <a:rPr lang="en-US" dirty="0"/>
              <a:t>)</a:t>
            </a:r>
          </a:p>
          <a:p>
            <a:r>
              <a:rPr lang="en-US" b="1" dirty="0" err="1"/>
              <a:t>var</a:t>
            </a:r>
            <a:r>
              <a:rPr lang="en-US" b="1" dirty="0"/>
              <a:t> </a:t>
            </a:r>
            <a:r>
              <a:rPr lang="en-US" dirty="0"/>
              <a:t>counter = 0</a:t>
            </a:r>
          </a:p>
          <a:p>
            <a:r>
              <a:rPr lang="en-US" b="1" dirty="0" err="1"/>
              <a:t>func</a:t>
            </a:r>
            <a:r>
              <a:rPr lang="en-US" b="1" dirty="0"/>
              <a:t> main</a:t>
            </a:r>
            <a:r>
              <a:rPr lang="en-US" dirty="0"/>
              <a:t>() {</a:t>
            </a:r>
          </a:p>
          <a:p>
            <a:r>
              <a:rPr lang="nn-NO" b="1" dirty="0"/>
              <a:t>   for </a:t>
            </a:r>
            <a:r>
              <a:rPr lang="nn-NO" dirty="0"/>
              <a:t>i := 0; i &lt; 20; i++ {</a:t>
            </a:r>
          </a:p>
          <a:p>
            <a:r>
              <a:rPr lang="en-US" b="1" dirty="0"/>
              <a:t>         </a:t>
            </a:r>
            <a:r>
              <a:rPr lang="en-US" b="1" dirty="0">
                <a:solidFill>
                  <a:srgbClr val="FF0000"/>
                </a:solidFill>
              </a:rPr>
              <a:t>go</a:t>
            </a:r>
            <a:r>
              <a:rPr lang="en-US" b="1" dirty="0"/>
              <a:t> </a:t>
            </a:r>
            <a:r>
              <a:rPr lang="en-US" dirty="0" err="1"/>
              <a:t>incr</a:t>
            </a:r>
            <a:r>
              <a:rPr lang="en-US" dirty="0"/>
              <a:t>()</a:t>
            </a:r>
          </a:p>
          <a:p>
            <a:r>
              <a:rPr lang="en-US" dirty="0"/>
              <a:t>   }</a:t>
            </a:r>
          </a:p>
          <a:p>
            <a:r>
              <a:rPr lang="en-US" dirty="0"/>
              <a:t>    </a:t>
            </a:r>
            <a:r>
              <a:rPr lang="en-US" dirty="0" err="1"/>
              <a:t>time.Sleep</a:t>
            </a:r>
            <a:r>
              <a:rPr lang="en-US" dirty="0"/>
              <a:t>(</a:t>
            </a:r>
            <a:r>
              <a:rPr lang="en-US" dirty="0" err="1"/>
              <a:t>time.Millisecond</a:t>
            </a:r>
            <a:r>
              <a:rPr lang="en-US" dirty="0"/>
              <a:t> * 10)</a:t>
            </a:r>
          </a:p>
          <a:p>
            <a:r>
              <a:rPr lang="en-US" dirty="0"/>
              <a:t>}</a:t>
            </a:r>
          </a:p>
          <a:p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 err="1"/>
              <a:t>incr</a:t>
            </a:r>
            <a:r>
              <a:rPr lang="en-US" dirty="0"/>
              <a:t>() {</a:t>
            </a:r>
          </a:p>
          <a:p>
            <a:r>
              <a:rPr lang="en-US" dirty="0"/>
              <a:t>   counter++</a:t>
            </a:r>
          </a:p>
          <a:p>
            <a:r>
              <a:rPr lang="en-US" dirty="0"/>
              <a:t>   </a:t>
            </a:r>
            <a:r>
              <a:rPr lang="en-US" dirty="0" err="1"/>
              <a:t>fmt.Println</a:t>
            </a:r>
            <a:r>
              <a:rPr lang="en-US" dirty="0"/>
              <a:t>(counter)</a:t>
            </a:r>
          </a:p>
          <a:p>
            <a:r>
              <a:rPr lang="en-US" dirty="0"/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BB1006-1FDF-4058-8389-BF0FDB919468}"/>
              </a:ext>
            </a:extLst>
          </p:cNvPr>
          <p:cNvSpPr/>
          <p:nvPr/>
        </p:nvSpPr>
        <p:spPr>
          <a:xfrm>
            <a:off x="5651345" y="486008"/>
            <a:ext cx="4369137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package main</a:t>
            </a:r>
          </a:p>
          <a:p>
            <a:r>
              <a:rPr lang="en-US" b="1" dirty="0"/>
              <a:t>import </a:t>
            </a:r>
            <a:r>
              <a:rPr lang="en-US" dirty="0"/>
              <a:t>(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fmt</a:t>
            </a:r>
            <a:r>
              <a:rPr lang="en-US" dirty="0"/>
              <a:t>"</a:t>
            </a:r>
          </a:p>
          <a:p>
            <a:pPr lvl="1"/>
            <a:r>
              <a:rPr lang="en-US" dirty="0"/>
              <a:t>"time"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"sync"</a:t>
            </a:r>
          </a:p>
          <a:p>
            <a:r>
              <a:rPr lang="en-US" dirty="0"/>
              <a:t>)</a:t>
            </a:r>
          </a:p>
          <a:p>
            <a:r>
              <a:rPr lang="en-US" b="1" dirty="0" err="1"/>
              <a:t>var</a:t>
            </a:r>
            <a:r>
              <a:rPr lang="en-US" b="1" dirty="0"/>
              <a:t> </a:t>
            </a:r>
            <a:r>
              <a:rPr lang="en-US" dirty="0"/>
              <a:t>(</a:t>
            </a:r>
          </a:p>
          <a:p>
            <a:pPr lvl="1"/>
            <a:r>
              <a:rPr lang="en-US" dirty="0"/>
              <a:t>counter = 0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lock </a:t>
            </a:r>
            <a:r>
              <a:rPr lang="en-US" dirty="0" err="1">
                <a:solidFill>
                  <a:srgbClr val="FF0000"/>
                </a:solidFill>
              </a:rPr>
              <a:t>sync.Mutex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)</a:t>
            </a:r>
          </a:p>
          <a:p>
            <a:r>
              <a:rPr lang="en-US" b="1" dirty="0" err="1"/>
              <a:t>func</a:t>
            </a:r>
            <a:r>
              <a:rPr lang="en-US" b="1" dirty="0"/>
              <a:t> main</a:t>
            </a:r>
            <a:r>
              <a:rPr lang="en-US" dirty="0"/>
              <a:t>() {</a:t>
            </a:r>
          </a:p>
          <a:p>
            <a:pPr lvl="1"/>
            <a:r>
              <a:rPr lang="nn-NO" b="1" dirty="0"/>
              <a:t>for </a:t>
            </a:r>
            <a:r>
              <a:rPr lang="nn-NO" dirty="0"/>
              <a:t>i := 0; i &lt; 20; i++ {</a:t>
            </a:r>
          </a:p>
          <a:p>
            <a:pPr lvl="1"/>
            <a:r>
              <a:rPr lang="en-US" b="1" dirty="0"/>
              <a:t>       go </a:t>
            </a:r>
            <a:r>
              <a:rPr lang="en-US" dirty="0" err="1"/>
              <a:t>incr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}</a:t>
            </a:r>
          </a:p>
          <a:p>
            <a:pPr lvl="1"/>
            <a:r>
              <a:rPr lang="en-US" dirty="0" err="1"/>
              <a:t>time.Sleep</a:t>
            </a:r>
            <a:r>
              <a:rPr lang="en-US" dirty="0"/>
              <a:t>(</a:t>
            </a:r>
            <a:r>
              <a:rPr lang="en-US" dirty="0" err="1"/>
              <a:t>time.Millisecond</a:t>
            </a:r>
            <a:r>
              <a:rPr lang="en-US" dirty="0"/>
              <a:t> * 10)</a:t>
            </a:r>
          </a:p>
          <a:p>
            <a:r>
              <a:rPr lang="en-US" dirty="0"/>
              <a:t>}</a:t>
            </a:r>
          </a:p>
          <a:p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 err="1"/>
              <a:t>incr</a:t>
            </a:r>
            <a:r>
              <a:rPr lang="en-US" dirty="0"/>
              <a:t>() {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lock.Lock</a:t>
            </a:r>
            <a:r>
              <a:rPr lang="en-US" dirty="0">
                <a:solidFill>
                  <a:srgbClr val="FF0000"/>
                </a:solidFill>
              </a:rPr>
              <a:t>()</a:t>
            </a:r>
          </a:p>
          <a:p>
            <a:pPr lvl="1"/>
            <a:r>
              <a:rPr lang="en-US" dirty="0"/>
              <a:t>counter++</a:t>
            </a:r>
          </a:p>
          <a:p>
            <a:pPr lvl="1"/>
            <a:r>
              <a:rPr lang="en-US" dirty="0" err="1"/>
              <a:t>fmt.Println</a:t>
            </a:r>
            <a:r>
              <a:rPr lang="en-US" dirty="0"/>
              <a:t>(counter)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lock.Unlock</a:t>
            </a:r>
            <a:r>
              <a:rPr lang="en-US" dirty="0">
                <a:solidFill>
                  <a:srgbClr val="FF0000"/>
                </a:solidFill>
              </a:rPr>
              <a:t>()</a:t>
            </a:r>
            <a:endParaRPr lang="en-US" dirty="0"/>
          </a:p>
          <a:p>
            <a:r>
              <a:rPr lang="en-US" dirty="0"/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3EA29B-6A49-4D5C-AE70-C1EBF4234B13}"/>
              </a:ext>
            </a:extLst>
          </p:cNvPr>
          <p:cNvSpPr/>
          <p:nvPr/>
        </p:nvSpPr>
        <p:spPr>
          <a:xfrm>
            <a:off x="9676630" y="5239066"/>
            <a:ext cx="23538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At one time, Just one goroutine can go to </a:t>
            </a:r>
            <a:r>
              <a:rPr lang="en-US" sz="2000" dirty="0"/>
              <a:t>Critical area</a:t>
            </a:r>
            <a:endParaRPr lang="en-US" sz="20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B343C-4694-4780-9FD1-A0DA033AFC61}"/>
              </a:ext>
            </a:extLst>
          </p:cNvPr>
          <p:cNvSpPr/>
          <p:nvPr/>
        </p:nvSpPr>
        <p:spPr>
          <a:xfrm>
            <a:off x="652272" y="5735611"/>
            <a:ext cx="40751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In a processer, if one goroutine take long time, it may stop by Go scheduler and let other goroutine run</a:t>
            </a:r>
          </a:p>
        </p:txBody>
      </p:sp>
    </p:spTree>
    <p:extLst>
      <p:ext uri="{BB962C8B-B14F-4D97-AF65-F5344CB8AC3E}">
        <p14:creationId xmlns:p14="http://schemas.microsoft.com/office/powerpoint/2010/main" val="2897550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2959-483D-4272-90F2-2C734660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6EA2F-FC30-49DC-978A-A53395DC7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0025"/>
            <a:ext cx="10515600" cy="50228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Aim: sharing data, like a first-in-first-out queue</a:t>
            </a:r>
          </a:p>
          <a:p>
            <a:r>
              <a:rPr lang="en-US" dirty="0"/>
              <a:t>Define a channel</a:t>
            </a:r>
          </a:p>
          <a:p>
            <a:pPr marL="0" indent="0">
              <a:buNone/>
            </a:pPr>
            <a:r>
              <a:rPr lang="en-US" dirty="0"/>
              <a:t>   c := </a:t>
            </a:r>
            <a:r>
              <a:rPr lang="en-US" b="1" dirty="0"/>
              <a:t>make</a:t>
            </a:r>
            <a:r>
              <a:rPr lang="en-US" dirty="0"/>
              <a:t>(</a:t>
            </a:r>
            <a:r>
              <a:rPr lang="en-US" dirty="0" err="1">
                <a:solidFill>
                  <a:srgbClr val="FF0000"/>
                </a:solidFill>
              </a:rPr>
              <a:t>chan</a:t>
            </a:r>
            <a:r>
              <a:rPr lang="en-US" dirty="0"/>
              <a:t> </a:t>
            </a:r>
            <a:r>
              <a:rPr lang="en-US" b="1" dirty="0" err="1"/>
              <a:t>int</a:t>
            </a:r>
            <a:r>
              <a:rPr lang="en-US" dirty="0"/>
              <a:t>)             //unbuffered Channel</a:t>
            </a:r>
          </a:p>
          <a:p>
            <a:pPr marL="0" indent="0">
              <a:buNone/>
            </a:pPr>
            <a:r>
              <a:rPr lang="en-US" dirty="0"/>
              <a:t>   c := </a:t>
            </a:r>
            <a:r>
              <a:rPr lang="en-US" b="1" dirty="0"/>
              <a:t>make</a:t>
            </a:r>
            <a:r>
              <a:rPr lang="en-US" dirty="0"/>
              <a:t>(</a:t>
            </a:r>
            <a:r>
              <a:rPr lang="en-US" dirty="0" err="1"/>
              <a:t>chan</a:t>
            </a:r>
            <a:r>
              <a:rPr lang="en-US" dirty="0"/>
              <a:t> </a:t>
            </a:r>
            <a:r>
              <a:rPr lang="en-US" b="1" dirty="0" err="1"/>
              <a:t>int</a:t>
            </a:r>
            <a:r>
              <a:rPr lang="en-US" dirty="0"/>
              <a:t>, 100)    // Buffered Channel</a:t>
            </a:r>
          </a:p>
          <a:p>
            <a:r>
              <a:rPr lang="en-US" dirty="0" err="1"/>
              <a:t>Receiveing</a:t>
            </a:r>
            <a:r>
              <a:rPr lang="en-US" dirty="0"/>
              <a:t> data</a:t>
            </a:r>
          </a:p>
          <a:p>
            <a:pPr marL="0" indent="0">
              <a:buNone/>
            </a:pPr>
            <a:r>
              <a:rPr lang="en-US" dirty="0"/>
              <a:t>    c &lt;- DATA</a:t>
            </a:r>
          </a:p>
          <a:p>
            <a:r>
              <a:rPr lang="en-US" dirty="0"/>
              <a:t>Sending data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b="1" dirty="0"/>
              <a:t>VAR </a:t>
            </a:r>
            <a:r>
              <a:rPr lang="en-US" dirty="0"/>
              <a:t>:= &lt;-c, </a:t>
            </a:r>
            <a:r>
              <a:rPr lang="en-US" b="1" dirty="0"/>
              <a:t>VAR, ok </a:t>
            </a:r>
            <a:r>
              <a:rPr lang="en-US" dirty="0"/>
              <a:t>:= &lt;-c</a:t>
            </a:r>
          </a:p>
          <a:p>
            <a:r>
              <a:rPr lang="en-US" dirty="0"/>
              <a:t>Operation</a:t>
            </a:r>
          </a:p>
          <a:p>
            <a:pPr marL="0" indent="0">
              <a:buNone/>
            </a:pPr>
            <a:r>
              <a:rPr lang="en-US" dirty="0"/>
              <a:t>    At one time, just one goroutine can send data to a channel, and just on goroutine can receive data from a channel </a:t>
            </a:r>
          </a:p>
        </p:txBody>
      </p:sp>
    </p:spTree>
    <p:extLst>
      <p:ext uri="{BB962C8B-B14F-4D97-AF65-F5344CB8AC3E}">
        <p14:creationId xmlns:p14="http://schemas.microsoft.com/office/powerpoint/2010/main" val="2224553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2959-483D-4272-90F2-2C734660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Unbuffered Channel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9E328D-4BF6-453B-BB2A-62DEC464E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8646" y="711347"/>
            <a:ext cx="6562004" cy="605674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E98753E-CBA8-465F-A45D-ED5F11D0F851}"/>
              </a:ext>
            </a:extLst>
          </p:cNvPr>
          <p:cNvSpPr txBox="1">
            <a:spLocks/>
          </p:cNvSpPr>
          <p:nvPr/>
        </p:nvSpPr>
        <p:spPr>
          <a:xfrm>
            <a:off x="838200" y="1470025"/>
            <a:ext cx="4250258" cy="5022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Bothe Send goroutine and receive goroutine ready at same time</a:t>
            </a:r>
          </a:p>
          <a:p>
            <a:r>
              <a:rPr lang="en-US" dirty="0"/>
              <a:t>Who act first who block first</a:t>
            </a:r>
          </a:p>
        </p:txBody>
      </p:sp>
    </p:spTree>
    <p:extLst>
      <p:ext uri="{BB962C8B-B14F-4D97-AF65-F5344CB8AC3E}">
        <p14:creationId xmlns:p14="http://schemas.microsoft.com/office/powerpoint/2010/main" val="1332831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2959-483D-4272-90F2-2C7346605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61" y="222661"/>
            <a:ext cx="10515600" cy="1325563"/>
          </a:xfrm>
        </p:spPr>
        <p:txBody>
          <a:bodyPr/>
          <a:lstStyle/>
          <a:p>
            <a:r>
              <a:rPr lang="en-US" dirty="0"/>
              <a:t>Unbuffered Channel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AE16024-1DE2-4257-860E-0B245249FD1A}"/>
              </a:ext>
            </a:extLst>
          </p:cNvPr>
          <p:cNvSpPr/>
          <p:nvPr/>
        </p:nvSpPr>
        <p:spPr>
          <a:xfrm>
            <a:off x="694944" y="1507808"/>
            <a:ext cx="325526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package main</a:t>
            </a:r>
          </a:p>
          <a:p>
            <a:endParaRPr lang="en-US" b="1" dirty="0"/>
          </a:p>
          <a:p>
            <a:r>
              <a:rPr lang="en-US" b="1" dirty="0"/>
              <a:t>import (</a:t>
            </a:r>
          </a:p>
          <a:p>
            <a:r>
              <a:rPr lang="en-US" b="1" dirty="0"/>
              <a:t>        "</a:t>
            </a:r>
            <a:r>
              <a:rPr lang="en-US" b="1" dirty="0" err="1"/>
              <a:t>fmt</a:t>
            </a:r>
            <a:r>
              <a:rPr lang="en-US" b="1" dirty="0"/>
              <a:t>"</a:t>
            </a:r>
          </a:p>
          <a:p>
            <a:r>
              <a:rPr lang="en-US" b="1" dirty="0"/>
              <a:t>        "sync"</a:t>
            </a:r>
          </a:p>
          <a:p>
            <a:r>
              <a:rPr lang="en-US" b="1" dirty="0"/>
              <a:t>        "time"</a:t>
            </a:r>
          </a:p>
          <a:p>
            <a:r>
              <a:rPr lang="en-US" b="1" dirty="0"/>
              <a:t>)</a:t>
            </a:r>
          </a:p>
          <a:p>
            <a:endParaRPr lang="en-US" b="1" dirty="0"/>
          </a:p>
          <a:p>
            <a:r>
              <a:rPr lang="en-US" b="1" dirty="0" err="1">
                <a:solidFill>
                  <a:schemeClr val="bg1">
                    <a:lumMod val="65000"/>
                  </a:schemeClr>
                </a:solidFill>
              </a:rPr>
              <a:t>var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1">
                    <a:lumMod val="65000"/>
                  </a:schemeClr>
                </a:solidFill>
              </a:rPr>
              <a:t>wg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bg1">
                    <a:lumMod val="65000"/>
                  </a:schemeClr>
                </a:solidFill>
              </a:rPr>
              <a:t>sync.WaitGroup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b="1" dirty="0"/>
          </a:p>
          <a:p>
            <a:r>
              <a:rPr lang="en-US" b="1" dirty="0" err="1"/>
              <a:t>func</a:t>
            </a:r>
            <a:r>
              <a:rPr lang="en-US" b="1" dirty="0"/>
              <a:t> main() {</a:t>
            </a:r>
          </a:p>
          <a:p>
            <a:r>
              <a:rPr lang="en-US" b="1" dirty="0"/>
              <a:t>        baton := make(</a:t>
            </a:r>
            <a:r>
              <a:rPr lang="en-US" b="1" dirty="0" err="1"/>
              <a:t>chan</a:t>
            </a:r>
            <a:r>
              <a:rPr lang="en-US" b="1" dirty="0"/>
              <a:t> </a:t>
            </a:r>
            <a:r>
              <a:rPr lang="en-US" b="1" dirty="0" err="1"/>
              <a:t>int</a:t>
            </a:r>
            <a:r>
              <a:rPr lang="en-US" b="1" dirty="0"/>
              <a:t>)</a:t>
            </a:r>
          </a:p>
          <a:p>
            <a:r>
              <a:rPr lang="en-US" b="1" dirty="0"/>
              <a:t>        </a:t>
            </a:r>
            <a:r>
              <a:rPr lang="en-US" b="1" dirty="0" err="1">
                <a:solidFill>
                  <a:schemeClr val="bg1">
                    <a:lumMod val="65000"/>
                  </a:schemeClr>
                </a:solidFill>
              </a:rPr>
              <a:t>wg.Add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(1)</a:t>
            </a:r>
          </a:p>
          <a:p>
            <a:r>
              <a:rPr lang="en-US" b="1" dirty="0"/>
              <a:t>        go Runner(baton)</a:t>
            </a:r>
          </a:p>
          <a:p>
            <a:r>
              <a:rPr lang="en-US" b="1" dirty="0"/>
              <a:t>        </a:t>
            </a:r>
            <a:r>
              <a:rPr lang="en-US" b="1" dirty="0">
                <a:solidFill>
                  <a:srgbClr val="FF0000"/>
                </a:solidFill>
              </a:rPr>
              <a:t>baton &lt;- 1</a:t>
            </a:r>
          </a:p>
          <a:p>
            <a:r>
              <a:rPr lang="en-US" b="1" dirty="0"/>
              <a:t>        </a:t>
            </a:r>
            <a:r>
              <a:rPr lang="en-US" b="1" dirty="0" err="1">
                <a:solidFill>
                  <a:schemeClr val="bg1">
                    <a:lumMod val="65000"/>
                  </a:schemeClr>
                </a:solidFill>
              </a:rPr>
              <a:t>wg.Wait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()</a:t>
            </a:r>
          </a:p>
          <a:p>
            <a:r>
              <a:rPr lang="en-US" b="1" dirty="0"/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80236B-209B-498F-B1A3-0EAD2C3CDF8F}"/>
              </a:ext>
            </a:extLst>
          </p:cNvPr>
          <p:cNvSpPr/>
          <p:nvPr/>
        </p:nvSpPr>
        <p:spPr>
          <a:xfrm>
            <a:off x="4197096" y="1316483"/>
            <a:ext cx="1007944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/>
              <a:t>func</a:t>
            </a:r>
            <a:r>
              <a:rPr lang="en-US" b="1" dirty="0"/>
              <a:t> Runner(baton </a:t>
            </a:r>
            <a:r>
              <a:rPr lang="en-US" b="1" dirty="0" err="1"/>
              <a:t>chan</a:t>
            </a:r>
            <a:r>
              <a:rPr lang="en-US" b="1" dirty="0"/>
              <a:t> </a:t>
            </a:r>
            <a:r>
              <a:rPr lang="en-US" b="1" dirty="0" err="1"/>
              <a:t>int</a:t>
            </a:r>
            <a:r>
              <a:rPr lang="en-US" b="1" dirty="0"/>
              <a:t>) {</a:t>
            </a:r>
          </a:p>
          <a:p>
            <a:r>
              <a:rPr lang="en-US" b="1" dirty="0"/>
              <a:t>        </a:t>
            </a:r>
            <a:r>
              <a:rPr lang="en-US" b="1" dirty="0" err="1"/>
              <a:t>var</a:t>
            </a:r>
            <a:r>
              <a:rPr lang="en-US" b="1" dirty="0"/>
              <a:t> </a:t>
            </a:r>
            <a:r>
              <a:rPr lang="en-US" b="1" dirty="0" err="1"/>
              <a:t>newRunner</a:t>
            </a:r>
            <a:r>
              <a:rPr lang="en-US" b="1" dirty="0"/>
              <a:t> </a:t>
            </a:r>
            <a:r>
              <a:rPr lang="en-US" b="1" dirty="0" err="1"/>
              <a:t>int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        runner := &lt;-baton</a:t>
            </a:r>
          </a:p>
          <a:p>
            <a:r>
              <a:rPr lang="en-US" b="1" dirty="0"/>
              <a:t>        </a:t>
            </a:r>
            <a:r>
              <a:rPr lang="en-US" b="1" dirty="0" err="1"/>
              <a:t>fmt.Printf</a:t>
            </a:r>
            <a:r>
              <a:rPr lang="en-US" b="1" dirty="0"/>
              <a:t>("Runner %d Running with baton \n", runner)</a:t>
            </a:r>
          </a:p>
          <a:p>
            <a:endParaRPr lang="en-US" b="1" dirty="0"/>
          </a:p>
          <a:p>
            <a:r>
              <a:rPr lang="en-US" b="1" dirty="0"/>
              <a:t>        if runner != 4 {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newRunner</a:t>
            </a:r>
            <a:r>
              <a:rPr lang="en-US" b="1" dirty="0"/>
              <a:t> = runner + 1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fmt.Printf</a:t>
            </a:r>
            <a:r>
              <a:rPr lang="en-US" b="1" dirty="0"/>
              <a:t>("Runner %d To the Line\n", </a:t>
            </a:r>
            <a:r>
              <a:rPr lang="en-US" b="1" dirty="0" err="1"/>
              <a:t>newRunner</a:t>
            </a:r>
            <a:r>
              <a:rPr lang="en-US" b="1" dirty="0"/>
              <a:t>)</a:t>
            </a:r>
          </a:p>
          <a:p>
            <a:r>
              <a:rPr lang="en-US" b="1" dirty="0"/>
              <a:t>                go Runner(baton)</a:t>
            </a:r>
          </a:p>
          <a:p>
            <a:r>
              <a:rPr lang="en-US" b="1" dirty="0"/>
              <a:t>        }</a:t>
            </a:r>
          </a:p>
          <a:p>
            <a:r>
              <a:rPr lang="en-US" b="1" dirty="0"/>
              <a:t>        </a:t>
            </a:r>
            <a:r>
              <a:rPr lang="en-US" b="1" dirty="0" err="1"/>
              <a:t>time.Sleep</a:t>
            </a:r>
            <a:r>
              <a:rPr lang="en-US" b="1" dirty="0"/>
              <a:t>(100 * </a:t>
            </a:r>
            <a:r>
              <a:rPr lang="en-US" b="1" dirty="0" err="1"/>
              <a:t>time.Millisecond</a:t>
            </a:r>
            <a:r>
              <a:rPr lang="en-US" b="1" dirty="0"/>
              <a:t>)</a:t>
            </a:r>
          </a:p>
          <a:p>
            <a:endParaRPr lang="en-US" b="1" dirty="0"/>
          </a:p>
          <a:p>
            <a:r>
              <a:rPr lang="en-US" b="1" dirty="0"/>
              <a:t>        if runner == 4 {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fmt.Printf</a:t>
            </a:r>
            <a:r>
              <a:rPr lang="en-US" b="1" dirty="0"/>
              <a:t>("Runner %d Finished, Race Over\n", runner)</a:t>
            </a:r>
          </a:p>
          <a:p>
            <a:r>
              <a:rPr lang="en-US" b="1" dirty="0"/>
              <a:t>                </a:t>
            </a:r>
            <a:r>
              <a:rPr lang="en-US" b="1" dirty="0" err="1">
                <a:solidFill>
                  <a:schemeClr val="bg1">
                    <a:lumMod val="65000"/>
                  </a:schemeClr>
                </a:solidFill>
              </a:rPr>
              <a:t>wg.Done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()</a:t>
            </a:r>
          </a:p>
          <a:p>
            <a:r>
              <a:rPr lang="en-US" b="1" dirty="0"/>
              <a:t>                return</a:t>
            </a:r>
          </a:p>
          <a:p>
            <a:r>
              <a:rPr lang="en-US" b="1" dirty="0"/>
              <a:t>        }</a:t>
            </a:r>
          </a:p>
          <a:p>
            <a:r>
              <a:rPr lang="en-US" b="1" dirty="0"/>
              <a:t>        </a:t>
            </a:r>
            <a:r>
              <a:rPr lang="en-US" b="1" dirty="0" err="1"/>
              <a:t>fmt.Printf</a:t>
            </a:r>
            <a:r>
              <a:rPr lang="en-US" b="1" dirty="0"/>
              <a:t>("Runner %d Exchange with Runner %d\n", runner, </a:t>
            </a:r>
            <a:r>
              <a:rPr lang="en-US" b="1" dirty="0" err="1"/>
              <a:t>newRunner</a:t>
            </a:r>
            <a:r>
              <a:rPr lang="en-US" b="1" dirty="0"/>
              <a:t>)</a:t>
            </a:r>
          </a:p>
          <a:p>
            <a:r>
              <a:rPr lang="en-US" b="1" dirty="0"/>
              <a:t>        </a:t>
            </a:r>
            <a:r>
              <a:rPr lang="en-US" b="1" dirty="0">
                <a:solidFill>
                  <a:srgbClr val="FF0000"/>
                </a:solidFill>
              </a:rPr>
              <a:t>baton &lt;- </a:t>
            </a:r>
            <a:r>
              <a:rPr lang="en-US" b="1" dirty="0" err="1">
                <a:solidFill>
                  <a:srgbClr val="FF0000"/>
                </a:solidFill>
              </a:rPr>
              <a:t>newRunner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b="1" dirty="0"/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7EB825-2C6D-423B-BE61-86F9EA42AE1D}"/>
              </a:ext>
            </a:extLst>
          </p:cNvPr>
          <p:cNvSpPr/>
          <p:nvPr/>
        </p:nvSpPr>
        <p:spPr>
          <a:xfrm>
            <a:off x="7847076" y="564698"/>
            <a:ext cx="32552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B6A5F7BA-9CDD-4CB8-958E-EF21511E7D37}"/>
              </a:ext>
            </a:extLst>
          </p:cNvPr>
          <p:cNvSpPr/>
          <p:nvPr/>
        </p:nvSpPr>
        <p:spPr>
          <a:xfrm>
            <a:off x="6096000" y="155195"/>
            <a:ext cx="217932" cy="13526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92781671-964C-4AFA-AA36-8A5958F07A99}"/>
              </a:ext>
            </a:extLst>
          </p:cNvPr>
          <p:cNvSpPr/>
          <p:nvPr/>
        </p:nvSpPr>
        <p:spPr>
          <a:xfrm>
            <a:off x="7302246" y="155193"/>
            <a:ext cx="217932" cy="13526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CD4AD80-7BE2-4684-8335-A057B7D8C2A8}"/>
              </a:ext>
            </a:extLst>
          </p:cNvPr>
          <p:cNvSpPr/>
          <p:nvPr/>
        </p:nvSpPr>
        <p:spPr>
          <a:xfrm>
            <a:off x="5329428" y="647241"/>
            <a:ext cx="652272" cy="395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DAD29A9-CDF4-45E5-913A-AE80158F90DC}"/>
              </a:ext>
            </a:extLst>
          </p:cNvPr>
          <p:cNvSpPr/>
          <p:nvPr/>
        </p:nvSpPr>
        <p:spPr>
          <a:xfrm>
            <a:off x="6481953" y="647241"/>
            <a:ext cx="652272" cy="395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02AA5D7-AB39-454D-B2AA-9BB736DC4A92}"/>
              </a:ext>
            </a:extLst>
          </p:cNvPr>
          <p:cNvCxnSpPr>
            <a:stCxn id="9" idx="3"/>
          </p:cNvCxnSpPr>
          <p:nvPr/>
        </p:nvCxnSpPr>
        <p:spPr>
          <a:xfrm flipV="1">
            <a:off x="5981700" y="845025"/>
            <a:ext cx="223266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Arrow: Down 12">
            <a:extLst>
              <a:ext uri="{FF2B5EF4-FFF2-40B4-BE49-F238E27FC236}">
                <a16:creationId xmlns:a16="http://schemas.microsoft.com/office/drawing/2014/main" id="{8C265387-162A-4295-A47C-2091E0E8515E}"/>
              </a:ext>
            </a:extLst>
          </p:cNvPr>
          <p:cNvSpPr/>
          <p:nvPr/>
        </p:nvSpPr>
        <p:spPr>
          <a:xfrm>
            <a:off x="4848415" y="155192"/>
            <a:ext cx="281559" cy="13526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B25E23B-040C-49A1-AB72-E980D8756CA0}"/>
              </a:ext>
            </a:extLst>
          </p:cNvPr>
          <p:cNvCxnSpPr/>
          <p:nvPr/>
        </p:nvCxnSpPr>
        <p:spPr>
          <a:xfrm flipV="1">
            <a:off x="5103495" y="845025"/>
            <a:ext cx="223266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5EA9C97-A860-4F9F-9AB7-0A306451BCD0}"/>
              </a:ext>
            </a:extLst>
          </p:cNvPr>
          <p:cNvCxnSpPr/>
          <p:nvPr/>
        </p:nvCxnSpPr>
        <p:spPr>
          <a:xfrm flipV="1">
            <a:off x="6286310" y="845025"/>
            <a:ext cx="223266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AD95389-974A-473E-9557-384FB1DC7489}"/>
              </a:ext>
            </a:extLst>
          </p:cNvPr>
          <p:cNvCxnSpPr/>
          <p:nvPr/>
        </p:nvCxnSpPr>
        <p:spPr>
          <a:xfrm flipV="1">
            <a:off x="7114032" y="845024"/>
            <a:ext cx="223266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Arrow: Down 16">
            <a:extLst>
              <a:ext uri="{FF2B5EF4-FFF2-40B4-BE49-F238E27FC236}">
                <a16:creationId xmlns:a16="http://schemas.microsoft.com/office/drawing/2014/main" id="{BAE71D84-8CDB-4057-BF60-A55B3790C2D3}"/>
              </a:ext>
            </a:extLst>
          </p:cNvPr>
          <p:cNvSpPr/>
          <p:nvPr/>
        </p:nvSpPr>
        <p:spPr>
          <a:xfrm>
            <a:off x="8527352" y="155192"/>
            <a:ext cx="217932" cy="13526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1BA884FA-DDD2-4844-9D5C-07D4C57F5556}"/>
              </a:ext>
            </a:extLst>
          </p:cNvPr>
          <p:cNvSpPr/>
          <p:nvPr/>
        </p:nvSpPr>
        <p:spPr>
          <a:xfrm>
            <a:off x="9733598" y="155190"/>
            <a:ext cx="217932" cy="13526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E69573A-71CF-450D-9C81-193D04E5547F}"/>
              </a:ext>
            </a:extLst>
          </p:cNvPr>
          <p:cNvSpPr/>
          <p:nvPr/>
        </p:nvSpPr>
        <p:spPr>
          <a:xfrm>
            <a:off x="8913305" y="647238"/>
            <a:ext cx="652272" cy="395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88909BD-B1AE-42A3-9B01-A0A89AA8E446}"/>
              </a:ext>
            </a:extLst>
          </p:cNvPr>
          <p:cNvCxnSpPr/>
          <p:nvPr/>
        </p:nvCxnSpPr>
        <p:spPr>
          <a:xfrm flipV="1">
            <a:off x="8717662" y="845022"/>
            <a:ext cx="223266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8E526E4-C862-41C1-A042-2F9951FF47B8}"/>
              </a:ext>
            </a:extLst>
          </p:cNvPr>
          <p:cNvCxnSpPr/>
          <p:nvPr/>
        </p:nvCxnSpPr>
        <p:spPr>
          <a:xfrm flipV="1">
            <a:off x="9545384" y="845021"/>
            <a:ext cx="223266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D7AAC2A-4611-46CD-947F-9C11E9173D14}"/>
              </a:ext>
            </a:extLst>
          </p:cNvPr>
          <p:cNvSpPr/>
          <p:nvPr/>
        </p:nvSpPr>
        <p:spPr>
          <a:xfrm>
            <a:off x="7688008" y="647238"/>
            <a:ext cx="652272" cy="395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E772DC2-DB91-4EB6-BF72-81E4BDAAFAE7}"/>
              </a:ext>
            </a:extLst>
          </p:cNvPr>
          <p:cNvCxnSpPr/>
          <p:nvPr/>
        </p:nvCxnSpPr>
        <p:spPr>
          <a:xfrm flipV="1">
            <a:off x="7485698" y="845025"/>
            <a:ext cx="223266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CF63F9E-C01E-46B0-AECF-F010E2E5683C}"/>
              </a:ext>
            </a:extLst>
          </p:cNvPr>
          <p:cNvCxnSpPr/>
          <p:nvPr/>
        </p:nvCxnSpPr>
        <p:spPr>
          <a:xfrm flipV="1">
            <a:off x="8313420" y="845024"/>
            <a:ext cx="223266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48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3" grpId="0" animBg="1"/>
      <p:bldP spid="17" grpId="0" animBg="1"/>
      <p:bldP spid="18" grpId="0" animBg="1"/>
      <p:bldP spid="19" grpId="0" animBg="1"/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2959-483D-4272-90F2-2C7346605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16" y="-55043"/>
            <a:ext cx="10515600" cy="1325563"/>
          </a:xfrm>
        </p:spPr>
        <p:txBody>
          <a:bodyPr/>
          <a:lstStyle/>
          <a:p>
            <a:r>
              <a:rPr lang="en-US" dirty="0"/>
              <a:t>Buffered Channel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B96B317-F169-48BF-A78A-3F93EE431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1141" y="1106796"/>
            <a:ext cx="6679976" cy="435133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C56C9F2-AA45-46BC-A55C-BA1574860AA4}"/>
              </a:ext>
            </a:extLst>
          </p:cNvPr>
          <p:cNvSpPr txBox="1">
            <a:spLocks/>
          </p:cNvSpPr>
          <p:nvPr/>
        </p:nvSpPr>
        <p:spPr>
          <a:xfrm>
            <a:off x="630883" y="917575"/>
            <a:ext cx="4250258" cy="5022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the buffer is empty, the receive routine block</a:t>
            </a:r>
          </a:p>
          <a:p>
            <a:r>
              <a:rPr lang="en-US" dirty="0"/>
              <a:t>Once the buffer has data, the receive routine active</a:t>
            </a:r>
          </a:p>
          <a:p>
            <a:r>
              <a:rPr lang="en-US" dirty="0"/>
              <a:t>If the buffer is full, the send routine block</a:t>
            </a:r>
          </a:p>
          <a:p>
            <a:r>
              <a:rPr lang="en-US" dirty="0"/>
              <a:t>If the channel is closed, the receive routine can receive data until all data received</a:t>
            </a:r>
          </a:p>
        </p:txBody>
      </p:sp>
    </p:spTree>
    <p:extLst>
      <p:ext uri="{BB962C8B-B14F-4D97-AF65-F5344CB8AC3E}">
        <p14:creationId xmlns:p14="http://schemas.microsoft.com/office/powerpoint/2010/main" val="1926383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2959-483D-4272-90F2-2C7346605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016" y="-55043"/>
            <a:ext cx="10515600" cy="1325563"/>
          </a:xfrm>
        </p:spPr>
        <p:txBody>
          <a:bodyPr/>
          <a:lstStyle/>
          <a:p>
            <a:r>
              <a:rPr lang="en-US" dirty="0"/>
              <a:t>Buffered Channel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C4A395-5C7F-49FA-9708-9697290BD843}"/>
              </a:ext>
            </a:extLst>
          </p:cNvPr>
          <p:cNvSpPr/>
          <p:nvPr/>
        </p:nvSpPr>
        <p:spPr>
          <a:xfrm>
            <a:off x="192024" y="1149213"/>
            <a:ext cx="831189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var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strChan</a:t>
            </a:r>
            <a:r>
              <a:rPr lang="en-US" b="1" dirty="0">
                <a:solidFill>
                  <a:srgbClr val="FF0000"/>
                </a:solidFill>
              </a:rPr>
              <a:t> = make(</a:t>
            </a:r>
            <a:r>
              <a:rPr lang="en-US" b="1" dirty="0" err="1">
                <a:solidFill>
                  <a:srgbClr val="FF0000"/>
                </a:solidFill>
              </a:rPr>
              <a:t>chan</a:t>
            </a:r>
            <a:r>
              <a:rPr lang="en-US" b="1" dirty="0">
                <a:solidFill>
                  <a:srgbClr val="FF0000"/>
                </a:solidFill>
              </a:rPr>
              <a:t> string, 3)</a:t>
            </a:r>
          </a:p>
          <a:p>
            <a:r>
              <a:rPr lang="en-US" b="1" dirty="0" err="1"/>
              <a:t>func</a:t>
            </a:r>
            <a:r>
              <a:rPr lang="en-US" b="1" dirty="0"/>
              <a:t> main() {</a:t>
            </a:r>
          </a:p>
          <a:p>
            <a:r>
              <a:rPr lang="en-US" b="1" dirty="0">
                <a:solidFill>
                  <a:srgbClr val="92D050"/>
                </a:solidFill>
              </a:rPr>
              <a:t>        syncChan1 := make(</a:t>
            </a:r>
            <a:r>
              <a:rPr lang="en-US" b="1" dirty="0" err="1">
                <a:solidFill>
                  <a:srgbClr val="92D050"/>
                </a:solidFill>
              </a:rPr>
              <a:t>chan</a:t>
            </a:r>
            <a:r>
              <a:rPr lang="en-US" b="1" dirty="0">
                <a:solidFill>
                  <a:srgbClr val="92D050"/>
                </a:solidFill>
              </a:rPr>
              <a:t> struct{}, 1)</a:t>
            </a:r>
          </a:p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       syncChan2 := make(</a:t>
            </a:r>
            <a:r>
              <a:rPr lang="en-US" b="1" dirty="0" err="1">
                <a:solidFill>
                  <a:schemeClr val="bg1">
                    <a:lumMod val="65000"/>
                  </a:schemeClr>
                </a:solidFill>
              </a:rPr>
              <a:t>chan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struct{}, 2)</a:t>
            </a:r>
          </a:p>
          <a:p>
            <a:endParaRPr lang="en-US" b="1" dirty="0"/>
          </a:p>
          <a:p>
            <a:r>
              <a:rPr lang="en-US" b="1" dirty="0"/>
              <a:t>        go </a:t>
            </a:r>
            <a:r>
              <a:rPr lang="en-US" b="1" dirty="0" err="1"/>
              <a:t>func</a:t>
            </a:r>
            <a:r>
              <a:rPr lang="en-US" b="1" dirty="0"/>
              <a:t>() {</a:t>
            </a:r>
          </a:p>
          <a:p>
            <a:r>
              <a:rPr lang="en-US" b="1" dirty="0"/>
              <a:t>                </a:t>
            </a:r>
            <a:r>
              <a:rPr lang="en-US" b="1" dirty="0">
                <a:solidFill>
                  <a:srgbClr val="92D050"/>
                </a:solidFill>
              </a:rPr>
              <a:t>&lt;-syncChan1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fmt.Println</a:t>
            </a:r>
            <a:r>
              <a:rPr lang="en-US" b="1" dirty="0"/>
              <a:t>("Received a sync signal and wait... [receiver]")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time.Sleep</a:t>
            </a:r>
            <a:r>
              <a:rPr lang="en-US" b="1" dirty="0"/>
              <a:t>(</a:t>
            </a:r>
            <a:r>
              <a:rPr lang="en-US" b="1" dirty="0" err="1"/>
              <a:t>time.Second</a:t>
            </a:r>
            <a:r>
              <a:rPr lang="en-US" b="1" dirty="0"/>
              <a:t>)</a:t>
            </a:r>
          </a:p>
          <a:p>
            <a:r>
              <a:rPr lang="en-US" b="1" dirty="0"/>
              <a:t>                for {</a:t>
            </a:r>
          </a:p>
          <a:p>
            <a:r>
              <a:rPr lang="en-US" b="1" dirty="0"/>
              <a:t>                        if </a:t>
            </a:r>
            <a:r>
              <a:rPr lang="en-US" b="1" dirty="0" err="1"/>
              <a:t>elem</a:t>
            </a:r>
            <a:r>
              <a:rPr lang="en-US" b="1" dirty="0"/>
              <a:t>, ok := </a:t>
            </a:r>
            <a:r>
              <a:rPr lang="en-US" b="1" dirty="0">
                <a:solidFill>
                  <a:srgbClr val="FF0000"/>
                </a:solidFill>
              </a:rPr>
              <a:t>&lt;-</a:t>
            </a:r>
            <a:r>
              <a:rPr lang="en-US" b="1" dirty="0" err="1">
                <a:solidFill>
                  <a:srgbClr val="FF0000"/>
                </a:solidFill>
              </a:rPr>
              <a:t>strChan</a:t>
            </a:r>
            <a:r>
              <a:rPr lang="en-US" b="1" dirty="0"/>
              <a:t>; ok {</a:t>
            </a:r>
          </a:p>
          <a:p>
            <a:r>
              <a:rPr lang="en-US" b="1" dirty="0"/>
              <a:t>                                </a:t>
            </a:r>
            <a:r>
              <a:rPr lang="en-US" b="1" dirty="0" err="1"/>
              <a:t>fmt.Println</a:t>
            </a:r>
            <a:r>
              <a:rPr lang="en-US" b="1" dirty="0"/>
              <a:t>("Received:", </a:t>
            </a:r>
            <a:r>
              <a:rPr lang="en-US" b="1" dirty="0" err="1"/>
              <a:t>elem</a:t>
            </a:r>
            <a:r>
              <a:rPr lang="en-US" b="1" dirty="0"/>
              <a:t>, "[receiver]")</a:t>
            </a:r>
          </a:p>
          <a:p>
            <a:r>
              <a:rPr lang="en-US" b="1" dirty="0"/>
              <a:t>                        } else {</a:t>
            </a:r>
          </a:p>
          <a:p>
            <a:r>
              <a:rPr lang="en-US" b="1" dirty="0"/>
              <a:t>                                break</a:t>
            </a:r>
          </a:p>
          <a:p>
            <a:r>
              <a:rPr lang="en-US" b="1" dirty="0"/>
              <a:t>                        }</a:t>
            </a:r>
          </a:p>
          <a:p>
            <a:r>
              <a:rPr lang="en-US" b="1" dirty="0"/>
              <a:t>                }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fmt.Println</a:t>
            </a:r>
            <a:r>
              <a:rPr lang="en-US" b="1" dirty="0"/>
              <a:t>("Stopped.[receiver]")</a:t>
            </a:r>
          </a:p>
          <a:p>
            <a:r>
              <a:rPr lang="en-US" b="1" dirty="0"/>
              <a:t>               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syncChan2 &lt;- struct{}{}</a:t>
            </a:r>
          </a:p>
          <a:p>
            <a:r>
              <a:rPr lang="en-US" b="1" dirty="0"/>
              <a:t>        }()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637FF5-910F-48F0-A2C6-0D71F17C896D}"/>
              </a:ext>
            </a:extLst>
          </p:cNvPr>
          <p:cNvSpPr/>
          <p:nvPr/>
        </p:nvSpPr>
        <p:spPr>
          <a:xfrm>
            <a:off x="6294270" y="872214"/>
            <a:ext cx="864299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        go </a:t>
            </a:r>
            <a:r>
              <a:rPr lang="en-US" b="1" dirty="0" err="1"/>
              <a:t>func</a:t>
            </a:r>
            <a:r>
              <a:rPr lang="en-US" b="1" dirty="0"/>
              <a:t>() {</a:t>
            </a:r>
          </a:p>
          <a:p>
            <a:r>
              <a:rPr lang="en-US" b="1" dirty="0"/>
              <a:t>                for _, </a:t>
            </a:r>
            <a:r>
              <a:rPr lang="en-US" b="1" dirty="0" err="1"/>
              <a:t>elem</a:t>
            </a:r>
            <a:r>
              <a:rPr lang="en-US" b="1" dirty="0"/>
              <a:t> := range []string{"a", "b", "c", "d"} {</a:t>
            </a:r>
          </a:p>
          <a:p>
            <a:r>
              <a:rPr lang="en-US" b="1" dirty="0">
                <a:solidFill>
                  <a:srgbClr val="FF0000"/>
                </a:solidFill>
              </a:rPr>
              <a:t>                        </a:t>
            </a:r>
            <a:r>
              <a:rPr lang="en-US" b="1" dirty="0" err="1">
                <a:solidFill>
                  <a:srgbClr val="FF0000"/>
                </a:solidFill>
              </a:rPr>
              <a:t>strChan</a:t>
            </a:r>
            <a:r>
              <a:rPr lang="en-US" b="1" dirty="0">
                <a:solidFill>
                  <a:srgbClr val="FF0000"/>
                </a:solidFill>
              </a:rPr>
              <a:t> &lt;- </a:t>
            </a:r>
            <a:r>
              <a:rPr lang="en-US" b="1" dirty="0" err="1">
                <a:solidFill>
                  <a:srgbClr val="FF0000"/>
                </a:solidFill>
              </a:rPr>
              <a:t>elem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b="1" dirty="0"/>
              <a:t>                        </a:t>
            </a:r>
            <a:r>
              <a:rPr lang="en-US" b="1" dirty="0" err="1"/>
              <a:t>fmt.Println</a:t>
            </a:r>
            <a:r>
              <a:rPr lang="en-US" b="1" dirty="0"/>
              <a:t>("Sent:", </a:t>
            </a:r>
            <a:r>
              <a:rPr lang="en-US" b="1" dirty="0" err="1"/>
              <a:t>elem</a:t>
            </a:r>
            <a:r>
              <a:rPr lang="en-US" b="1" dirty="0"/>
              <a:t>, "[Sender]")</a:t>
            </a:r>
          </a:p>
          <a:p>
            <a:endParaRPr lang="en-US" b="1" dirty="0"/>
          </a:p>
          <a:p>
            <a:r>
              <a:rPr lang="en-US" b="1" dirty="0"/>
              <a:t>                        if </a:t>
            </a:r>
            <a:r>
              <a:rPr lang="en-US" b="1" dirty="0" err="1"/>
              <a:t>elem</a:t>
            </a:r>
            <a:r>
              <a:rPr lang="en-US" b="1" dirty="0"/>
              <a:t> == "c" {</a:t>
            </a:r>
          </a:p>
          <a:p>
            <a:r>
              <a:rPr lang="en-US" b="1" dirty="0"/>
              <a:t>                                </a:t>
            </a:r>
            <a:r>
              <a:rPr lang="en-US" b="1" dirty="0">
                <a:solidFill>
                  <a:srgbClr val="92D050"/>
                </a:solidFill>
              </a:rPr>
              <a:t>syncChan1 &lt;- struct{}{}</a:t>
            </a:r>
          </a:p>
          <a:p>
            <a:r>
              <a:rPr lang="en-US" b="1" dirty="0"/>
              <a:t>                                </a:t>
            </a:r>
            <a:r>
              <a:rPr lang="en-US" b="1" dirty="0" err="1"/>
              <a:t>fmt.Println</a:t>
            </a:r>
            <a:r>
              <a:rPr lang="en-US" b="1" dirty="0"/>
              <a:t>("Sent a sync signal. [Sender]")</a:t>
            </a:r>
          </a:p>
          <a:p>
            <a:r>
              <a:rPr lang="en-US" b="1" dirty="0"/>
              <a:t>                        }</a:t>
            </a:r>
          </a:p>
          <a:p>
            <a:r>
              <a:rPr lang="en-US" b="1" dirty="0"/>
              <a:t>                }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fmt.Println</a:t>
            </a:r>
            <a:r>
              <a:rPr lang="en-US" b="1" dirty="0"/>
              <a:t>("Wait 2 seconds ... [sender]")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time.Sleep</a:t>
            </a:r>
            <a:r>
              <a:rPr lang="en-US" b="1" dirty="0"/>
              <a:t>(</a:t>
            </a:r>
            <a:r>
              <a:rPr lang="en-US" b="1" dirty="0" err="1"/>
              <a:t>time.Second</a:t>
            </a:r>
            <a:r>
              <a:rPr lang="en-US" b="1" dirty="0"/>
              <a:t> * 2)</a:t>
            </a:r>
          </a:p>
          <a:p>
            <a:r>
              <a:rPr lang="en-US" b="1" dirty="0"/>
              <a:t>                </a:t>
            </a:r>
            <a:r>
              <a:rPr lang="en-US" b="1" dirty="0">
                <a:solidFill>
                  <a:srgbClr val="FF0000"/>
                </a:solidFill>
              </a:rPr>
              <a:t>close(</a:t>
            </a:r>
            <a:r>
              <a:rPr lang="en-US" b="1" dirty="0" err="1">
                <a:solidFill>
                  <a:srgbClr val="FF0000"/>
                </a:solidFill>
              </a:rPr>
              <a:t>strChan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               syncChan2 &lt;- struct{}{}</a:t>
            </a:r>
          </a:p>
          <a:p>
            <a:r>
              <a:rPr lang="en-US" b="1" dirty="0"/>
              <a:t>        }()</a:t>
            </a:r>
          </a:p>
          <a:p>
            <a:r>
              <a:rPr lang="en-US" b="1" dirty="0"/>
              <a:t>       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&lt;-syncChan2</a:t>
            </a:r>
          </a:p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        &lt;-syncChan2</a:t>
            </a:r>
          </a:p>
          <a:p>
            <a:r>
              <a:rPr lang="en-US" b="1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367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BCBE0-C887-49AA-B4B7-306F16D62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26F1D-CC12-4199-968E-DEB85057C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Go Website </a:t>
            </a:r>
            <a:r>
              <a:rPr lang="en-US" altLang="zh-CN" dirty="0">
                <a:hlinkClick r:id="rId2"/>
              </a:rPr>
              <a:t>https://golang.org</a:t>
            </a:r>
            <a:endParaRPr lang="en-US" altLang="zh-CN" dirty="0"/>
          </a:p>
          <a:p>
            <a:r>
              <a:rPr lang="en-US" altLang="zh-CN" dirty="0"/>
              <a:t>Go example </a:t>
            </a:r>
            <a:r>
              <a:rPr lang="en-US" altLang="zh-CN" dirty="0">
                <a:hlinkClick r:id="rId3"/>
              </a:rPr>
              <a:t>https://gobyexample.com</a:t>
            </a:r>
            <a:r>
              <a:rPr lang="en-US" altLang="zh-CN" dirty="0"/>
              <a:t> </a:t>
            </a:r>
          </a:p>
          <a:p>
            <a:r>
              <a:rPr lang="en-US" dirty="0"/>
              <a:t>Test your code online: </a:t>
            </a:r>
            <a:r>
              <a:rPr lang="en-US" dirty="0">
                <a:hlinkClick r:id="rId4"/>
              </a:rPr>
              <a:t>https://play.golang.org</a:t>
            </a:r>
            <a:r>
              <a:rPr lang="en-US" dirty="0"/>
              <a:t> </a:t>
            </a:r>
            <a:endParaRPr lang="en-US" altLang="zh-CN" dirty="0"/>
          </a:p>
          <a:p>
            <a:r>
              <a:rPr lang="en-US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materials: </a:t>
            </a:r>
            <a:r>
              <a:rPr lang="en-US" altLang="zh-CN" dirty="0">
                <a:hlinkClick r:id="rId5"/>
              </a:rPr>
              <a:t>https://github.com/wonderfo/wonderfogo/wiki</a:t>
            </a:r>
            <a:endParaRPr lang="en-US" altLang="zh-CN" dirty="0"/>
          </a:p>
          <a:p>
            <a:r>
              <a:rPr lang="en-US" altLang="zh-CN" dirty="0"/>
              <a:t>《Go</a:t>
            </a:r>
            <a:r>
              <a:rPr lang="zh-CN" altLang="en-US" dirty="0"/>
              <a:t>并发编程实战（第</a:t>
            </a:r>
            <a:r>
              <a:rPr lang="en-US" altLang="zh-CN" dirty="0"/>
              <a:t>2</a:t>
            </a:r>
            <a:r>
              <a:rPr lang="zh-CN" altLang="en-US" dirty="0"/>
              <a:t>版）</a:t>
            </a:r>
            <a:r>
              <a:rPr lang="en-US" altLang="zh-CN" dirty="0"/>
              <a:t>》</a:t>
            </a:r>
            <a:r>
              <a:rPr lang="zh-CN" altLang="en-US" dirty="0"/>
              <a:t> </a:t>
            </a:r>
          </a:p>
          <a:p>
            <a:r>
              <a:rPr lang="en-US" altLang="zh-CN" dirty="0"/>
              <a:t>《Cloud Native Go》</a:t>
            </a:r>
            <a:r>
              <a:rPr lang="zh-CN" altLang="en-US" dirty="0"/>
              <a:t>如何构建基于</a:t>
            </a:r>
            <a:r>
              <a:rPr lang="en-US" altLang="zh-CN" dirty="0"/>
              <a:t>Go</a:t>
            </a:r>
            <a:r>
              <a:rPr lang="zh-CN" altLang="en-US" dirty="0"/>
              <a:t>和</a:t>
            </a:r>
            <a:r>
              <a:rPr lang="en-US" altLang="zh-CN" dirty="0" err="1"/>
              <a:t>ReactJS</a:t>
            </a:r>
            <a:r>
              <a:rPr lang="zh-CN" altLang="en-US" dirty="0"/>
              <a:t>技术的基于云平台的微服务架构应用。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7997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C3FC4-91A0-433F-B3EE-F2C28A977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5081" y="2335968"/>
            <a:ext cx="3002103" cy="1325563"/>
          </a:xfrm>
        </p:spPr>
        <p:txBody>
          <a:bodyPr/>
          <a:lstStyle/>
          <a:p>
            <a:r>
              <a:rPr lang="en-US" altLang="zh-CN" dirty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281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1E296-4229-4341-9455-238020BE1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27B44-D835-4CD5-9C4B-7EDD34109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194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Why Go</a:t>
            </a:r>
          </a:p>
          <a:p>
            <a:r>
              <a:rPr lang="en-US" dirty="0"/>
              <a:t>Install</a:t>
            </a:r>
          </a:p>
          <a:p>
            <a:r>
              <a:rPr lang="en-US" dirty="0"/>
              <a:t>Hello world</a:t>
            </a:r>
          </a:p>
          <a:p>
            <a:r>
              <a:rPr lang="en-US" dirty="0"/>
              <a:t>Function/Method</a:t>
            </a:r>
          </a:p>
          <a:p>
            <a:r>
              <a:rPr lang="en-US" dirty="0"/>
              <a:t>Struct</a:t>
            </a:r>
          </a:p>
          <a:p>
            <a:r>
              <a:rPr lang="en-US" dirty="0"/>
              <a:t>Interface</a:t>
            </a:r>
          </a:p>
          <a:p>
            <a:r>
              <a:rPr lang="en-US" dirty="0"/>
              <a:t>Goroutine</a:t>
            </a:r>
          </a:p>
          <a:p>
            <a:r>
              <a:rPr lang="en-US" dirty="0"/>
              <a:t>Channel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759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AA17D-78F9-495B-A8A3-FFD7AE39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Go?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9FBDD-B8EE-4501-AA87-D223FA3A7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</a:t>
            </a:r>
          </a:p>
          <a:p>
            <a:pPr marL="0" indent="0">
              <a:buNone/>
            </a:pPr>
            <a:r>
              <a:rPr lang="en-US" dirty="0"/>
              <a:t>     - relatively simply language</a:t>
            </a:r>
          </a:p>
          <a:p>
            <a:pPr marL="0" indent="0">
              <a:buNone/>
            </a:pPr>
            <a:r>
              <a:rPr lang="en-US" dirty="0"/>
              <a:t>     - concurrent-friendly language: goroutines and channels </a:t>
            </a:r>
          </a:p>
          <a:p>
            <a:pPr marL="0" indent="0">
              <a:buNone/>
            </a:pPr>
            <a:r>
              <a:rPr lang="en-US" dirty="0"/>
              <a:t>     - simple standard library</a:t>
            </a:r>
          </a:p>
          <a:p>
            <a:pPr marL="0" indent="0">
              <a:buNone/>
            </a:pPr>
            <a:r>
              <a:rPr lang="en-US" dirty="0"/>
              <a:t>     - has Garbage collection, user don’t need manage memory</a:t>
            </a:r>
          </a:p>
          <a:p>
            <a:r>
              <a:rPr lang="en-US" dirty="0"/>
              <a:t>Quick</a:t>
            </a:r>
          </a:p>
          <a:p>
            <a:pPr marL="0" indent="0">
              <a:buNone/>
            </a:pPr>
            <a:r>
              <a:rPr lang="en-US" dirty="0"/>
              <a:t>    - very few time to compile</a:t>
            </a:r>
          </a:p>
          <a:p>
            <a:pPr marL="0" indent="0">
              <a:buNone/>
            </a:pPr>
            <a:r>
              <a:rPr lang="en-US" dirty="0"/>
              <a:t>    - run fast, performance as C/C++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50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2FAEAA7-1A4A-4458-8EF2-9487BCC66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50062"/>
            <a:ext cx="10515600" cy="1325563"/>
          </a:xfrm>
        </p:spPr>
        <p:txBody>
          <a:bodyPr/>
          <a:lstStyle/>
          <a:p>
            <a:r>
              <a:rPr lang="en-US" dirty="0"/>
              <a:t>Install in Linux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102003-2512-4F07-807E-4ECEB8C1A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67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download tar.gz. For example:go1.10.linux-amd64.tar.gz from </a:t>
            </a:r>
            <a:r>
              <a:rPr lang="en-US" dirty="0">
                <a:hlinkClick r:id="rId2"/>
              </a:rPr>
              <a:t>https://golang.org/doc/install</a:t>
            </a:r>
            <a:endParaRPr lang="en-US" dirty="0"/>
          </a:p>
          <a:p>
            <a:r>
              <a:rPr lang="en-US" dirty="0"/>
              <a:t>Extract the file to /</a:t>
            </a:r>
            <a:r>
              <a:rPr lang="en-US" dirty="0" err="1"/>
              <a:t>usr</a:t>
            </a:r>
            <a:r>
              <a:rPr lang="en-US" dirty="0"/>
              <a:t>/local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sz="2400" dirty="0"/>
              <a:t>#tar -C </a:t>
            </a:r>
            <a:r>
              <a:rPr lang="en-US" sz="2400" dirty="0">
                <a:solidFill>
                  <a:srgbClr val="FF0000"/>
                </a:solidFill>
              </a:rPr>
              <a:t>/</a:t>
            </a:r>
            <a:r>
              <a:rPr lang="en-US" sz="2400" dirty="0" err="1">
                <a:solidFill>
                  <a:srgbClr val="FF0000"/>
                </a:solidFill>
              </a:rPr>
              <a:t>usr</a:t>
            </a:r>
            <a:r>
              <a:rPr lang="en-US" sz="2400" dirty="0">
                <a:solidFill>
                  <a:srgbClr val="FF0000"/>
                </a:solidFill>
              </a:rPr>
              <a:t>/local </a:t>
            </a:r>
            <a:r>
              <a:rPr lang="en-US" sz="2400" dirty="0"/>
              <a:t>-</a:t>
            </a:r>
            <a:r>
              <a:rPr lang="en-US" sz="2400" dirty="0" err="1"/>
              <a:t>xzf</a:t>
            </a:r>
            <a:r>
              <a:rPr lang="en-US" sz="2400" dirty="0"/>
              <a:t> go1.10.linux-amd64.tar.gz </a:t>
            </a:r>
          </a:p>
          <a:p>
            <a:r>
              <a:rPr lang="en-US" dirty="0"/>
              <a:t>Setup two environment variables: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sz="2400" dirty="0"/>
              <a:t># echo 'export GOPATH=$HOME/go' &gt;&gt; $HOME/.profile</a:t>
            </a:r>
          </a:p>
          <a:p>
            <a:pPr marL="0" indent="0">
              <a:buNone/>
            </a:pPr>
            <a:r>
              <a:rPr lang="en-US" sz="2400" dirty="0"/>
              <a:t>      # echo 'export PATH=$PATH</a:t>
            </a:r>
            <a:r>
              <a:rPr lang="en-US" sz="2400" dirty="0">
                <a:solidFill>
                  <a:srgbClr val="FF0000"/>
                </a:solidFill>
              </a:rPr>
              <a:t>:/</a:t>
            </a:r>
            <a:r>
              <a:rPr lang="en-US" sz="2400" dirty="0" err="1">
                <a:solidFill>
                  <a:srgbClr val="FF0000"/>
                </a:solidFill>
              </a:rPr>
              <a:t>usr</a:t>
            </a:r>
            <a:r>
              <a:rPr lang="en-US" sz="2400" dirty="0">
                <a:solidFill>
                  <a:srgbClr val="FF0000"/>
                </a:solidFill>
              </a:rPr>
              <a:t>/local/go/bin</a:t>
            </a:r>
            <a:r>
              <a:rPr lang="en-US" sz="2400" dirty="0"/>
              <a:t>' &gt;&gt; $HOME/.profile</a:t>
            </a:r>
          </a:p>
          <a:p>
            <a:r>
              <a:rPr lang="en-US" dirty="0"/>
              <a:t>Active the two variables</a:t>
            </a:r>
          </a:p>
          <a:p>
            <a:pPr marL="0" indent="0">
              <a:buNone/>
            </a:pPr>
            <a:r>
              <a:rPr lang="en-US" dirty="0"/>
              <a:t>     </a:t>
            </a:r>
            <a:r>
              <a:rPr lang="en-US" sz="2400" dirty="0"/>
              <a:t># source $HOME/.profile</a:t>
            </a:r>
          </a:p>
        </p:txBody>
      </p:sp>
    </p:spTree>
    <p:extLst>
      <p:ext uri="{BB962C8B-B14F-4D97-AF65-F5344CB8AC3E}">
        <p14:creationId xmlns:p14="http://schemas.microsoft.com/office/powerpoint/2010/main" val="52291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A9A4CD4-9C25-4B12-9035-389FB56AE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1989"/>
            <a:ext cx="10515600" cy="1325563"/>
          </a:xfrm>
        </p:spPr>
        <p:txBody>
          <a:bodyPr/>
          <a:lstStyle/>
          <a:p>
            <a:r>
              <a:rPr lang="en-US" dirty="0"/>
              <a:t>HelloWorld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1DAF9-3C9C-4004-92C3-B67E39C71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188720"/>
            <a:ext cx="10673470" cy="6451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Code example: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Run: </a:t>
            </a:r>
          </a:p>
          <a:p>
            <a:pPr marL="0" indent="0">
              <a:buNone/>
            </a:pPr>
            <a:r>
              <a:rPr lang="en-US" dirty="0"/>
              <a:t>- option1:                                 - option2: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go </a:t>
            </a:r>
            <a:r>
              <a:rPr lang="en-US" dirty="0" err="1"/>
              <a:t>fmt</a:t>
            </a:r>
            <a:endParaRPr lang="en-US" dirty="0"/>
          </a:p>
          <a:p>
            <a:pPr marL="0" indent="0">
              <a:buNone/>
            </a:pPr>
            <a:r>
              <a:rPr lang="en-US" sz="1900" dirty="0"/>
              <a:t>     $go </a:t>
            </a:r>
            <a:r>
              <a:rPr lang="en-US" sz="1900" dirty="0" err="1"/>
              <a:t>fmt</a:t>
            </a:r>
            <a:r>
              <a:rPr lang="en-US" sz="1900" dirty="0"/>
              <a:t> </a:t>
            </a:r>
            <a:r>
              <a:rPr lang="en-US" sz="1900" dirty="0" err="1"/>
              <a:t>helloWorld.go</a:t>
            </a:r>
            <a:endParaRPr lang="en-US" sz="1900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6FE0A9-19BC-42B9-BF18-3C54C133B244}"/>
              </a:ext>
            </a:extLst>
          </p:cNvPr>
          <p:cNvSpPr/>
          <p:nvPr/>
        </p:nvSpPr>
        <p:spPr>
          <a:xfrm>
            <a:off x="3911431" y="1264245"/>
            <a:ext cx="436913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package</a:t>
            </a:r>
            <a:r>
              <a:rPr lang="en-US" dirty="0"/>
              <a:t> main</a:t>
            </a:r>
          </a:p>
          <a:p>
            <a:endParaRPr lang="en-US" dirty="0"/>
          </a:p>
          <a:p>
            <a:r>
              <a:rPr lang="en-US" dirty="0"/>
              <a:t>import "</a:t>
            </a:r>
            <a:r>
              <a:rPr lang="en-US" dirty="0" err="1"/>
              <a:t>fmt</a:t>
            </a:r>
            <a:r>
              <a:rPr lang="en-US" dirty="0"/>
              <a:t>"</a:t>
            </a:r>
          </a:p>
          <a:p>
            <a:r>
              <a:rPr lang="en-US" dirty="0"/>
              <a:t> </a:t>
            </a:r>
          </a:p>
          <a:p>
            <a:r>
              <a:rPr lang="en-US" dirty="0" err="1"/>
              <a:t>func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main</a:t>
            </a:r>
            <a:r>
              <a:rPr lang="en-US" dirty="0"/>
              <a:t>() {</a:t>
            </a:r>
          </a:p>
          <a:p>
            <a:r>
              <a:rPr lang="en-US" dirty="0"/>
              <a:t>    </a:t>
            </a:r>
            <a:r>
              <a:rPr lang="en-US" dirty="0" err="1"/>
              <a:t>fmt.Println</a:t>
            </a:r>
            <a:r>
              <a:rPr lang="en-US" dirty="0"/>
              <a:t>("hello world")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A38236-71C1-49E0-B1F4-80DEE9E6F9AE}"/>
              </a:ext>
            </a:extLst>
          </p:cNvPr>
          <p:cNvSpPr/>
          <p:nvPr/>
        </p:nvSpPr>
        <p:spPr>
          <a:xfrm>
            <a:off x="660011" y="4414520"/>
            <a:ext cx="35462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$ go run </a:t>
            </a:r>
            <a:r>
              <a:rPr lang="en-US" dirty="0" err="1">
                <a:solidFill>
                  <a:srgbClr val="FF0000"/>
                </a:solidFill>
              </a:rPr>
              <a:t>helloWorld.go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err="1">
                <a:solidFill>
                  <a:srgbClr val="FF0000"/>
                </a:solidFill>
              </a:rPr>
              <a:t>hello,world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9454BF-443D-43AF-8906-9A328AD33055}"/>
              </a:ext>
            </a:extLst>
          </p:cNvPr>
          <p:cNvSpPr/>
          <p:nvPr/>
        </p:nvSpPr>
        <p:spPr>
          <a:xfrm>
            <a:off x="4332852" y="4268896"/>
            <a:ext cx="549880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$ go build </a:t>
            </a:r>
            <a:r>
              <a:rPr lang="en-US" dirty="0" err="1"/>
              <a:t>helloWorld.go</a:t>
            </a:r>
            <a:endParaRPr lang="en-US" dirty="0"/>
          </a:p>
          <a:p>
            <a:r>
              <a:rPr lang="en-US" dirty="0"/>
              <a:t>$ ls</a:t>
            </a:r>
          </a:p>
          <a:p>
            <a:r>
              <a:rPr lang="en-US" dirty="0" err="1">
                <a:solidFill>
                  <a:srgbClr val="FF0000"/>
                </a:solidFill>
              </a:rPr>
              <a:t>helloWorld</a:t>
            </a:r>
            <a:r>
              <a:rPr lang="en-US" dirty="0"/>
              <a:t>	</a:t>
            </a:r>
            <a:r>
              <a:rPr lang="en-US" dirty="0" err="1"/>
              <a:t>helloWorld.go</a:t>
            </a:r>
            <a:endParaRPr lang="en-US" dirty="0"/>
          </a:p>
          <a:p>
            <a:r>
              <a:rPr lang="en-US" dirty="0"/>
              <a:t>$ ./ </a:t>
            </a:r>
            <a:r>
              <a:rPr lang="en-US" dirty="0" err="1"/>
              <a:t>helloWorld</a:t>
            </a:r>
            <a:r>
              <a:rPr lang="en-US" dirty="0"/>
              <a:t> </a:t>
            </a:r>
          </a:p>
          <a:p>
            <a:r>
              <a:rPr lang="en-US" dirty="0" err="1"/>
              <a:t>Hello,world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48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E59AB-89B4-4F09-A8F5-6227B8539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02" y="217238"/>
            <a:ext cx="10515600" cy="1325563"/>
          </a:xfrm>
        </p:spPr>
        <p:txBody>
          <a:bodyPr/>
          <a:lstStyle/>
          <a:p>
            <a:r>
              <a:rPr lang="en-US" dirty="0"/>
              <a:t>Functions/Method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3239D-3F27-414E-8804-5D4C2F898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5" y="1188184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Functions in Go can take zero or more arguments, and they can return zero or more values. There are no classes in Go, just functions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Method</a:t>
            </a:r>
          </a:p>
          <a:p>
            <a:pPr marL="0" indent="0">
              <a:buNone/>
            </a:pPr>
            <a:r>
              <a:rPr lang="en-US" dirty="0"/>
              <a:t>    one kind of Function, along with a Data Type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50D8AA-FA3D-450C-9370-EBAE826CD6A8}"/>
              </a:ext>
            </a:extLst>
          </p:cNvPr>
          <p:cNvSpPr/>
          <p:nvPr/>
        </p:nvSpPr>
        <p:spPr>
          <a:xfrm>
            <a:off x="1079790" y="2005723"/>
            <a:ext cx="436913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/>
              <a:t>log(message </a:t>
            </a:r>
            <a:r>
              <a:rPr lang="en-US" b="1" dirty="0"/>
              <a:t>string</a:t>
            </a:r>
            <a:r>
              <a:rPr lang="en-US" dirty="0"/>
              <a:t>) {</a:t>
            </a:r>
          </a:p>
          <a:p>
            <a:r>
              <a:rPr lang="en-US" dirty="0"/>
              <a:t>}</a:t>
            </a:r>
          </a:p>
          <a:p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/>
              <a:t>add(a </a:t>
            </a:r>
            <a:r>
              <a:rPr lang="en-US" b="1" dirty="0" err="1"/>
              <a:t>int</a:t>
            </a:r>
            <a:r>
              <a:rPr lang="en-US" dirty="0"/>
              <a:t>, b </a:t>
            </a:r>
            <a:r>
              <a:rPr lang="en-US" b="1" dirty="0" err="1"/>
              <a:t>int</a:t>
            </a:r>
            <a:r>
              <a:rPr lang="en-US" dirty="0"/>
              <a:t>)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{</a:t>
            </a:r>
          </a:p>
          <a:p>
            <a:r>
              <a:rPr lang="en-US" dirty="0"/>
              <a:t>}</a:t>
            </a:r>
          </a:p>
          <a:p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/>
              <a:t>power(name </a:t>
            </a:r>
            <a:r>
              <a:rPr lang="en-US" b="1" dirty="0"/>
              <a:t>string</a:t>
            </a:r>
            <a:r>
              <a:rPr lang="en-US" dirty="0"/>
              <a:t>) (</a:t>
            </a:r>
            <a:r>
              <a:rPr lang="en-US" b="1" dirty="0" err="1"/>
              <a:t>int</a:t>
            </a:r>
            <a:r>
              <a:rPr lang="en-US" dirty="0"/>
              <a:t>, </a:t>
            </a:r>
            <a:r>
              <a:rPr lang="en-US" b="1" dirty="0"/>
              <a:t>bool</a:t>
            </a:r>
            <a:r>
              <a:rPr lang="en-US" dirty="0"/>
              <a:t>) {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EC9B39-177C-4110-89D5-F060BF3A5247}"/>
              </a:ext>
            </a:extLst>
          </p:cNvPr>
          <p:cNvSpPr/>
          <p:nvPr/>
        </p:nvSpPr>
        <p:spPr>
          <a:xfrm>
            <a:off x="1191550" y="4609437"/>
            <a:ext cx="43691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type </a:t>
            </a:r>
            <a:r>
              <a:rPr lang="en-US" b="1" dirty="0" err="1"/>
              <a:t>myInt</a:t>
            </a:r>
            <a:r>
              <a:rPr lang="en-US" b="1" dirty="0"/>
              <a:t> </a:t>
            </a:r>
            <a:r>
              <a:rPr lang="en-US" b="1" dirty="0" err="1"/>
              <a:t>int</a:t>
            </a:r>
            <a:endParaRPr lang="en-US" dirty="0"/>
          </a:p>
          <a:p>
            <a:r>
              <a:rPr lang="en-US" dirty="0" err="1"/>
              <a:t>Func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myInt</a:t>
            </a:r>
            <a:r>
              <a:rPr lang="en-US" dirty="0">
                <a:solidFill>
                  <a:srgbClr val="FF0000"/>
                </a:solidFill>
              </a:rPr>
              <a:t>) </a:t>
            </a:r>
            <a:r>
              <a:rPr lang="en-US" dirty="0"/>
              <a:t>add(another </a:t>
            </a:r>
            <a:r>
              <a:rPr lang="en-US" dirty="0" err="1"/>
              <a:t>int</a:t>
            </a:r>
            <a:r>
              <a:rPr lang="en-US" dirty="0"/>
              <a:t>) </a:t>
            </a:r>
            <a:r>
              <a:rPr lang="en-US" dirty="0" err="1">
                <a:solidFill>
                  <a:srgbClr val="FF0000"/>
                </a:solidFill>
              </a:rPr>
              <a:t>myInt</a:t>
            </a:r>
            <a:r>
              <a:rPr lang="en-US" dirty="0"/>
              <a:t>{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dirty="0" err="1"/>
              <a:t>i</a:t>
            </a:r>
            <a:r>
              <a:rPr lang="en-US" dirty="0"/>
              <a:t> + </a:t>
            </a:r>
            <a:r>
              <a:rPr lang="en-US" dirty="0" err="1"/>
              <a:t>myInt</a:t>
            </a:r>
            <a:r>
              <a:rPr lang="en-US" dirty="0"/>
              <a:t>(another)</a:t>
            </a:r>
          </a:p>
          <a:p>
            <a:r>
              <a:rPr lang="en-US" dirty="0"/>
              <a:t>    return </a:t>
            </a:r>
            <a:r>
              <a:rPr lang="en-US" dirty="0" err="1"/>
              <a:t>i</a:t>
            </a:r>
            <a:endParaRPr lang="en-US" dirty="0"/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8E89CE-17DD-4417-BDD0-DCE0F23D8A2C}"/>
              </a:ext>
            </a:extLst>
          </p:cNvPr>
          <p:cNvSpPr/>
          <p:nvPr/>
        </p:nvSpPr>
        <p:spPr>
          <a:xfrm>
            <a:off x="6027867" y="4886435"/>
            <a:ext cx="43691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i1 := </a:t>
            </a:r>
            <a:r>
              <a:rPr lang="en-US" b="1" dirty="0" err="1"/>
              <a:t>myInt</a:t>
            </a:r>
            <a:r>
              <a:rPr lang="en-US" b="1" dirty="0"/>
              <a:t>(1)</a:t>
            </a:r>
          </a:p>
          <a:p>
            <a:r>
              <a:rPr lang="en-US" b="1" dirty="0"/>
              <a:t>i2 := i1.add(2)</a:t>
            </a:r>
          </a:p>
          <a:p>
            <a:r>
              <a:rPr lang="en-US" b="1" dirty="0" err="1"/>
              <a:t>fmt.Println</a:t>
            </a:r>
            <a:r>
              <a:rPr lang="en-US" b="1" dirty="0"/>
              <a:t>(i1,i2)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784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6AFA-09CF-48B4-AF2B-F9A2CC83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Structs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27B06-B11C-4E3C-8167-BF654DBB5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125"/>
            <a:ext cx="10515600" cy="5230371"/>
          </a:xfrm>
        </p:spPr>
        <p:txBody>
          <a:bodyPr/>
          <a:lstStyle/>
          <a:p>
            <a:r>
              <a:rPr lang="en-US" b="1" dirty="0"/>
              <a:t>Structs </a:t>
            </a:r>
            <a:r>
              <a:rPr lang="en-US" dirty="0"/>
              <a:t>in Go are just typed collections of fields.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Declarations and Initializations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A4B09A-1AF7-4CFF-8B35-1E0A322E8020}"/>
              </a:ext>
            </a:extLst>
          </p:cNvPr>
          <p:cNvSpPr/>
          <p:nvPr/>
        </p:nvSpPr>
        <p:spPr>
          <a:xfrm>
            <a:off x="1249511" y="2040751"/>
            <a:ext cx="43691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type Student </a:t>
            </a:r>
            <a:r>
              <a:rPr lang="en-US" b="1" dirty="0"/>
              <a:t>struct </a:t>
            </a:r>
            <a:r>
              <a:rPr lang="en-US" dirty="0"/>
              <a:t>{</a:t>
            </a:r>
          </a:p>
          <a:p>
            <a:r>
              <a:rPr lang="en-US" dirty="0"/>
              <a:t>    Name </a:t>
            </a:r>
            <a:r>
              <a:rPr lang="en-US" b="1" dirty="0"/>
              <a:t>string</a:t>
            </a:r>
          </a:p>
          <a:p>
            <a:r>
              <a:rPr lang="en-US" dirty="0"/>
              <a:t>    Score </a:t>
            </a:r>
            <a:r>
              <a:rPr lang="en-US" b="1" dirty="0" err="1"/>
              <a:t>int</a:t>
            </a:r>
            <a:endParaRPr lang="en-US" b="1" dirty="0"/>
          </a:p>
          <a:p>
            <a:r>
              <a:rPr lang="en-US" dirty="0"/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7ABD1A-0A08-45A8-9A18-FDE9E710F9BB}"/>
              </a:ext>
            </a:extLst>
          </p:cNvPr>
          <p:cNvSpPr/>
          <p:nvPr/>
        </p:nvSpPr>
        <p:spPr>
          <a:xfrm>
            <a:off x="1249511" y="4025310"/>
            <a:ext cx="23369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Lucy := Student{</a:t>
            </a:r>
          </a:p>
          <a:p>
            <a:r>
              <a:rPr lang="en-US" dirty="0"/>
              <a:t>Name: “Lucy",</a:t>
            </a:r>
          </a:p>
          <a:p>
            <a:r>
              <a:rPr lang="en-US" dirty="0"/>
              <a:t>Score : 80,</a:t>
            </a:r>
          </a:p>
          <a:p>
            <a:r>
              <a:rPr lang="en-US" dirty="0"/>
              <a:t>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DAA8F5-271C-464B-81D4-DDCEC585EBC9}"/>
              </a:ext>
            </a:extLst>
          </p:cNvPr>
          <p:cNvSpPr/>
          <p:nvPr/>
        </p:nvSpPr>
        <p:spPr>
          <a:xfrm>
            <a:off x="3759201" y="4106590"/>
            <a:ext cx="32816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Lucy := Student{}</a:t>
            </a:r>
          </a:p>
          <a:p>
            <a:r>
              <a:rPr lang="en-US" dirty="0"/>
              <a:t>Lucy := Student{</a:t>
            </a:r>
            <a:r>
              <a:rPr lang="en-US" dirty="0" err="1"/>
              <a:t>Name:”Lucy</a:t>
            </a:r>
            <a:r>
              <a:rPr lang="en-US" dirty="0"/>
              <a:t>”}</a:t>
            </a:r>
          </a:p>
          <a:p>
            <a:r>
              <a:rPr lang="en-US" dirty="0"/>
              <a:t>Lucy. Score = 80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688EFF-ED09-4B38-B437-D0AEB75AD97D}"/>
              </a:ext>
            </a:extLst>
          </p:cNvPr>
          <p:cNvSpPr/>
          <p:nvPr/>
        </p:nvSpPr>
        <p:spPr>
          <a:xfrm>
            <a:off x="7213602" y="4106590"/>
            <a:ext cx="32816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Lucy := Student{“Lucy”, 80}</a:t>
            </a:r>
          </a:p>
        </p:txBody>
      </p:sp>
    </p:spTree>
    <p:extLst>
      <p:ext uri="{BB962C8B-B14F-4D97-AF65-F5344CB8AC3E}">
        <p14:creationId xmlns:p14="http://schemas.microsoft.com/office/powerpoint/2010/main" val="173269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6AFA-09CF-48B4-AF2B-F9A2CC830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526"/>
            <a:ext cx="10515600" cy="1325563"/>
          </a:xfrm>
        </p:spPr>
        <p:txBody>
          <a:bodyPr/>
          <a:lstStyle/>
          <a:p>
            <a:r>
              <a:rPr lang="en-US" b="1" dirty="0"/>
              <a:t>Structs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27B06-B11C-4E3C-8167-BF654DBB5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126"/>
            <a:ext cx="10515600" cy="6138754"/>
          </a:xfrm>
        </p:spPr>
        <p:txBody>
          <a:bodyPr>
            <a:normAutofit/>
          </a:bodyPr>
          <a:lstStyle/>
          <a:p>
            <a:r>
              <a:rPr lang="en-US" dirty="0"/>
              <a:t>Functions on Struct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Fields of Struct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A4B09A-1AF7-4CFF-8B35-1E0A322E8020}"/>
              </a:ext>
            </a:extLst>
          </p:cNvPr>
          <p:cNvSpPr/>
          <p:nvPr/>
        </p:nvSpPr>
        <p:spPr>
          <a:xfrm>
            <a:off x="1219031" y="1903312"/>
            <a:ext cx="511064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type Student </a:t>
            </a:r>
            <a:r>
              <a:rPr lang="en-US" b="1" dirty="0"/>
              <a:t>struct </a:t>
            </a:r>
            <a:r>
              <a:rPr lang="en-US" dirty="0"/>
              <a:t>{</a:t>
            </a:r>
          </a:p>
          <a:p>
            <a:r>
              <a:rPr lang="en-US" dirty="0"/>
              <a:t>    Name </a:t>
            </a:r>
            <a:r>
              <a:rPr lang="en-US" b="1" dirty="0"/>
              <a:t>string</a:t>
            </a:r>
          </a:p>
          <a:p>
            <a:r>
              <a:rPr lang="en-US" dirty="0"/>
              <a:t>    Score </a:t>
            </a:r>
            <a:r>
              <a:rPr lang="en-US" b="1" dirty="0" err="1"/>
              <a:t>int</a:t>
            </a:r>
            <a:endParaRPr lang="en-US" b="1" dirty="0"/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 err="1"/>
              <a:t>func</a:t>
            </a:r>
            <a:r>
              <a:rPr lang="en-US" dirty="0"/>
              <a:t> (s Student) Introduce() {</a:t>
            </a:r>
          </a:p>
          <a:p>
            <a:r>
              <a:rPr lang="en-US" dirty="0"/>
              <a:t>        </a:t>
            </a:r>
            <a:r>
              <a:rPr lang="en-US" dirty="0" err="1"/>
              <a:t>fmt.Printf</a:t>
            </a:r>
            <a:r>
              <a:rPr lang="en-US" dirty="0"/>
              <a:t>("Hi, I'm %s.\n", </a:t>
            </a:r>
            <a:r>
              <a:rPr lang="en-US" dirty="0" err="1"/>
              <a:t>s.Name</a:t>
            </a:r>
            <a:r>
              <a:rPr lang="en-US" dirty="0"/>
              <a:t>)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9873AF-C11F-40A3-9D3F-1CCD28A3A87B}"/>
              </a:ext>
            </a:extLst>
          </p:cNvPr>
          <p:cNvSpPr/>
          <p:nvPr/>
        </p:nvSpPr>
        <p:spPr>
          <a:xfrm>
            <a:off x="1097280" y="5015547"/>
            <a:ext cx="258630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type Student </a:t>
            </a:r>
            <a:r>
              <a:rPr lang="en-US" b="1" dirty="0"/>
              <a:t>struct </a:t>
            </a:r>
            <a:r>
              <a:rPr lang="en-US" dirty="0"/>
              <a:t>{</a:t>
            </a:r>
          </a:p>
          <a:p>
            <a:r>
              <a:rPr lang="en-US" dirty="0"/>
              <a:t>    Name </a:t>
            </a:r>
            <a:r>
              <a:rPr lang="en-US" b="1" dirty="0"/>
              <a:t>string</a:t>
            </a:r>
          </a:p>
          <a:p>
            <a:r>
              <a:rPr lang="en-US" dirty="0"/>
              <a:t>    Score </a:t>
            </a:r>
            <a:r>
              <a:rPr lang="en-US" b="1" dirty="0" err="1"/>
              <a:t>int</a:t>
            </a:r>
            <a:endParaRPr lang="en-US" b="1" dirty="0"/>
          </a:p>
          <a:p>
            <a:r>
              <a:rPr lang="en-US" b="1" dirty="0"/>
              <a:t>    Classmate *Student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235DC6-0DD9-4EC5-9A89-B0456292F7BB}"/>
              </a:ext>
            </a:extLst>
          </p:cNvPr>
          <p:cNvSpPr/>
          <p:nvPr/>
        </p:nvSpPr>
        <p:spPr>
          <a:xfrm>
            <a:off x="5059215" y="3288306"/>
            <a:ext cx="51106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/>
              <a:t>(s * Student) </a:t>
            </a:r>
            <a:r>
              <a:rPr lang="en-US" dirty="0" err="1"/>
              <a:t>WorkHard</a:t>
            </a:r>
            <a:r>
              <a:rPr lang="en-US" dirty="0"/>
              <a:t>() {</a:t>
            </a:r>
          </a:p>
          <a:p>
            <a:r>
              <a:rPr lang="en-US" dirty="0"/>
              <a:t>s. Score += 20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7528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6AFA-09CF-48B4-AF2B-F9A2CC83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Structs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27B06-B11C-4E3C-8167-BF654DBB5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126"/>
            <a:ext cx="10515600" cy="4351338"/>
          </a:xfrm>
        </p:spPr>
        <p:txBody>
          <a:bodyPr/>
          <a:lstStyle/>
          <a:p>
            <a:r>
              <a:rPr lang="en-US" dirty="0"/>
              <a:t>Composition                                   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A4B09A-1AF7-4CFF-8B35-1E0A322E8020}"/>
              </a:ext>
            </a:extLst>
          </p:cNvPr>
          <p:cNvSpPr/>
          <p:nvPr/>
        </p:nvSpPr>
        <p:spPr>
          <a:xfrm>
            <a:off x="1168231" y="1975812"/>
            <a:ext cx="436913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type </a:t>
            </a:r>
            <a:r>
              <a:rPr lang="en-US" dirty="0">
                <a:solidFill>
                  <a:srgbClr val="FF0000"/>
                </a:solidFill>
              </a:rPr>
              <a:t>Person</a:t>
            </a:r>
            <a:r>
              <a:rPr lang="en-US" dirty="0"/>
              <a:t> </a:t>
            </a:r>
            <a:r>
              <a:rPr lang="en-US" b="1" dirty="0"/>
              <a:t>struct </a:t>
            </a:r>
            <a:r>
              <a:rPr lang="en-US" dirty="0"/>
              <a:t>{</a:t>
            </a:r>
          </a:p>
          <a:p>
            <a:r>
              <a:rPr lang="en-US" dirty="0"/>
              <a:t>Name </a:t>
            </a:r>
            <a:r>
              <a:rPr lang="en-US" b="1" dirty="0"/>
              <a:t>string</a:t>
            </a:r>
          </a:p>
          <a:p>
            <a:r>
              <a:rPr lang="en-US" dirty="0"/>
              <a:t>}</a:t>
            </a:r>
          </a:p>
          <a:p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/>
              <a:t>(p *Person) Introduce() {</a:t>
            </a:r>
          </a:p>
          <a:p>
            <a:r>
              <a:rPr lang="en-US" dirty="0"/>
              <a:t>    </a:t>
            </a:r>
            <a:r>
              <a:rPr lang="en-US" dirty="0" err="1"/>
              <a:t>fmt.Printf</a:t>
            </a:r>
            <a:r>
              <a:rPr lang="en-US" dirty="0"/>
              <a:t>("Hi, I'm %s\n", </a:t>
            </a:r>
            <a:r>
              <a:rPr lang="en-US" dirty="0" err="1"/>
              <a:t>p.Name</a:t>
            </a:r>
            <a:r>
              <a:rPr lang="en-US" dirty="0"/>
              <a:t>)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type Student </a:t>
            </a:r>
            <a:r>
              <a:rPr lang="en-US" b="1" dirty="0"/>
              <a:t>struct </a:t>
            </a:r>
            <a:r>
              <a:rPr lang="en-US" dirty="0"/>
              <a:t>{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FF0000"/>
                </a:solidFill>
              </a:rPr>
              <a:t>*Person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dirty="0"/>
              <a:t>    Score </a:t>
            </a:r>
            <a:r>
              <a:rPr lang="en-US" b="1" dirty="0" err="1"/>
              <a:t>int</a:t>
            </a:r>
            <a:endParaRPr lang="en-US" b="1" dirty="0"/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// and to use it:</a:t>
            </a:r>
          </a:p>
          <a:p>
            <a:r>
              <a:rPr lang="en-US" dirty="0"/>
              <a:t>Lucy := &amp; Student{</a:t>
            </a:r>
          </a:p>
          <a:p>
            <a:r>
              <a:rPr lang="en-US" dirty="0"/>
              <a:t>     Person: &amp;Person{“Lucy"},</a:t>
            </a:r>
          </a:p>
          <a:p>
            <a:r>
              <a:rPr lang="en-US" dirty="0"/>
              <a:t>     Score : 80,</a:t>
            </a:r>
          </a:p>
          <a:p>
            <a:r>
              <a:rPr lang="en-US" dirty="0"/>
              <a:t>}</a:t>
            </a:r>
          </a:p>
          <a:p>
            <a:r>
              <a:rPr lang="en-US" dirty="0" err="1"/>
              <a:t>Lucy.Introduce</a:t>
            </a:r>
            <a:r>
              <a:rPr lang="en-US" dirty="0"/>
              <a:t>()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6EA8634-8091-430B-8873-0207CE2C1CC6}"/>
              </a:ext>
            </a:extLst>
          </p:cNvPr>
          <p:cNvSpPr txBox="1">
            <a:spLocks/>
          </p:cNvSpPr>
          <p:nvPr/>
        </p:nvSpPr>
        <p:spPr>
          <a:xfrm>
            <a:off x="5537368" y="14101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Overloading                                     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2E5490-46B0-4E81-BFD3-00C499026F25}"/>
              </a:ext>
            </a:extLst>
          </p:cNvPr>
          <p:cNvSpPr/>
          <p:nvPr/>
        </p:nvSpPr>
        <p:spPr>
          <a:xfrm>
            <a:off x="5702383" y="2057092"/>
            <a:ext cx="436913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/>
              <a:t>func</a:t>
            </a:r>
            <a:r>
              <a:rPr lang="en-US" b="1" dirty="0"/>
              <a:t> </a:t>
            </a:r>
            <a:r>
              <a:rPr lang="en-US" dirty="0"/>
              <a:t>(s *Student) Introduce() {</a:t>
            </a:r>
          </a:p>
          <a:p>
            <a:r>
              <a:rPr lang="en-US" dirty="0"/>
              <a:t>    </a:t>
            </a:r>
            <a:r>
              <a:rPr lang="en-US" dirty="0" err="1"/>
              <a:t>fmt.Printf</a:t>
            </a:r>
            <a:r>
              <a:rPr lang="en-US" dirty="0"/>
              <a:t>("Hi, I'm %s, a student", </a:t>
            </a:r>
            <a:r>
              <a:rPr lang="en-US" dirty="0" err="1"/>
              <a:t>s.Name</a:t>
            </a:r>
            <a:r>
              <a:rPr lang="en-US" dirty="0"/>
              <a:t>)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862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3989</TotalTime>
  <Words>1695</Words>
  <Application>Microsoft Office PowerPoint</Application>
  <PresentationFormat>Widescreen</PresentationFormat>
  <Paragraphs>385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等线</vt:lpstr>
      <vt:lpstr>等线 Light</vt:lpstr>
      <vt:lpstr>Arial</vt:lpstr>
      <vt:lpstr>Calibri</vt:lpstr>
      <vt:lpstr>Calibri Light</vt:lpstr>
      <vt:lpstr>Office Theme</vt:lpstr>
      <vt:lpstr>Go Language</vt:lpstr>
      <vt:lpstr>Agenda</vt:lpstr>
      <vt:lpstr>Why Go?</vt:lpstr>
      <vt:lpstr>Install in Linux</vt:lpstr>
      <vt:lpstr>HelloWorld</vt:lpstr>
      <vt:lpstr>Functions/Method</vt:lpstr>
      <vt:lpstr>Structs</vt:lpstr>
      <vt:lpstr>Structs</vt:lpstr>
      <vt:lpstr>Structs</vt:lpstr>
      <vt:lpstr>Interfaces</vt:lpstr>
      <vt:lpstr>GoRountine</vt:lpstr>
      <vt:lpstr>GoRountine</vt:lpstr>
      <vt:lpstr>Channel</vt:lpstr>
      <vt:lpstr>Unbuffered Channel</vt:lpstr>
      <vt:lpstr>Unbuffered Channel</vt:lpstr>
      <vt:lpstr>Buffered Channel</vt:lpstr>
      <vt:lpstr>Buffered Channel</vt:lpstr>
      <vt:lpstr>Reference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Go Language</dc:title>
  <dc:creator>Sally Tong T</dc:creator>
  <cp:lastModifiedBy>Sally Tong T</cp:lastModifiedBy>
  <cp:revision>290</cp:revision>
  <dcterms:created xsi:type="dcterms:W3CDTF">2018-02-22T06:49:20Z</dcterms:created>
  <dcterms:modified xsi:type="dcterms:W3CDTF">2018-03-14T06:13:29Z</dcterms:modified>
</cp:coreProperties>
</file>

<file path=docProps/thumbnail.jpeg>
</file>